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7" r:id="rId3"/>
    <p:sldId id="257" r:id="rId4"/>
    <p:sldId id="298" r:id="rId5"/>
    <p:sldId id="304" r:id="rId6"/>
    <p:sldId id="299" r:id="rId7"/>
    <p:sldId id="305" r:id="rId8"/>
    <p:sldId id="301" r:id="rId9"/>
    <p:sldId id="306" r:id="rId10"/>
    <p:sldId id="302" r:id="rId11"/>
    <p:sldId id="308" r:id="rId12"/>
    <p:sldId id="264" r:id="rId13"/>
    <p:sldId id="258" r:id="rId14"/>
    <p:sldId id="259" r:id="rId15"/>
    <p:sldId id="263" r:id="rId16"/>
    <p:sldId id="260" r:id="rId17"/>
    <p:sldId id="261" r:id="rId18"/>
    <p:sldId id="307" r:id="rId19"/>
    <p:sldId id="309" r:id="rId20"/>
    <p:sldId id="262" r:id="rId21"/>
    <p:sldId id="265" r:id="rId22"/>
    <p:sldId id="266" r:id="rId23"/>
    <p:sldId id="267" r:id="rId24"/>
    <p:sldId id="268" r:id="rId25"/>
    <p:sldId id="269" r:id="rId26"/>
    <p:sldId id="270" r:id="rId27"/>
    <p:sldId id="271" r:id="rId28"/>
    <p:sldId id="272" r:id="rId29"/>
    <p:sldId id="273" r:id="rId30"/>
    <p:sldId id="275" r:id="rId31"/>
    <p:sldId id="274" r:id="rId32"/>
    <p:sldId id="276" r:id="rId33"/>
    <p:sldId id="277" r:id="rId34"/>
    <p:sldId id="278" r:id="rId35"/>
    <p:sldId id="279" r:id="rId36"/>
    <p:sldId id="280" r:id="rId37"/>
    <p:sldId id="281" r:id="rId38"/>
    <p:sldId id="282" r:id="rId39"/>
    <p:sldId id="283" r:id="rId40"/>
    <p:sldId id="284" r:id="rId41"/>
    <p:sldId id="287" r:id="rId42"/>
    <p:sldId id="288" r:id="rId43"/>
    <p:sldId id="289" r:id="rId44"/>
    <p:sldId id="290" r:id="rId45"/>
    <p:sldId id="286" r:id="rId46"/>
    <p:sldId id="291" r:id="rId47"/>
    <p:sldId id="292" r:id="rId48"/>
    <p:sldId id="293" r:id="rId49"/>
    <p:sldId id="310" r:id="rId50"/>
    <p:sldId id="311" r:id="rId51"/>
    <p:sldId id="312" r:id="rId52"/>
    <p:sldId id="314" r:id="rId53"/>
    <p:sldId id="313" r:id="rId54"/>
    <p:sldId id="295" r:id="rId55"/>
    <p:sldId id="296" r:id="rId56"/>
    <p:sldId id="315" r:id="rId57"/>
    <p:sldId id="318" r:id="rId58"/>
    <p:sldId id="317" r:id="rId59"/>
    <p:sldId id="316" r:id="rId60"/>
    <p:sldId id="319" r:id="rId61"/>
    <p:sldId id="320" r:id="rId62"/>
    <p:sldId id="321" r:id="rId63"/>
    <p:sldId id="322" r:id="rId64"/>
    <p:sldId id="334" r:id="rId65"/>
    <p:sldId id="323" r:id="rId66"/>
    <p:sldId id="335" r:id="rId67"/>
    <p:sldId id="324" r:id="rId68"/>
    <p:sldId id="336" r:id="rId69"/>
    <p:sldId id="325" r:id="rId70"/>
    <p:sldId id="337" r:id="rId71"/>
    <p:sldId id="326" r:id="rId72"/>
    <p:sldId id="338" r:id="rId73"/>
    <p:sldId id="327" r:id="rId74"/>
    <p:sldId id="339" r:id="rId75"/>
    <p:sldId id="328" r:id="rId76"/>
    <p:sldId id="340" r:id="rId77"/>
    <p:sldId id="329" r:id="rId78"/>
    <p:sldId id="341" r:id="rId79"/>
    <p:sldId id="330" r:id="rId80"/>
    <p:sldId id="342" r:id="rId81"/>
    <p:sldId id="331" r:id="rId82"/>
    <p:sldId id="332" r:id="rId83"/>
    <p:sldId id="333"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285" r:id="rId98"/>
    <p:sldId id="303" r:id="rId9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6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254935E6-824D-491B-B6B4-6CFA788077A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4935E6-824D-491B-B6B4-6CFA788077A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54935E6-824D-491B-B6B4-6CFA788077A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088E48A3-1EAB-4D80-A570-40914DEA809A}" type="datetimeFigureOut">
              <a:rPr lang="pl-PL" smtClean="0"/>
              <a:pPr/>
              <a:t>2014-08-19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254935E6-824D-491B-B6B4-6CFA788077A2}"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8E48A3-1EAB-4D80-A570-40914DEA809A}" type="datetimeFigureOut">
              <a:rPr lang="pl-PL" smtClean="0"/>
              <a:pPr/>
              <a:t>2014-08-19</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4935E6-824D-491B-B6B4-6CFA788077A2}"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088/0031-9155/56/16/008" TargetMode="External"/><Relationship Id="rId2" Type="http://schemas.openxmlformats.org/officeDocument/2006/relationships/hyperlink" Target="http://dx.doi.org/10.1088/0031-9155/56/4/0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pengatecollaboration.or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iki.opengatecollaboration.org/index.php/New_Compilation_ProcedureV6.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pengatecollaboration.org/node/154" TargetMode="External"/><Relationship Id="rId2" Type="http://schemas.openxmlformats.org/officeDocument/2006/relationships/hyperlink" Target="http://www.dobreprogramy.pl/VirtualBox,Program,Windows,13122.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opengatecollaboration.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2276872"/>
            <a:ext cx="8280920" cy="2088232"/>
          </a:xfrm>
        </p:spPr>
        <p:txBody>
          <a:bodyPr>
            <a:noAutofit/>
          </a:bodyPr>
          <a:lstStyle/>
          <a:p>
            <a:r>
              <a:rPr lang="pl-PL" dirty="0" smtClean="0">
                <a:latin typeface="Times New Roman" pitchFamily="18" charset="0"/>
                <a:cs typeface="Times New Roman" pitchFamily="18" charset="0"/>
              </a:rPr>
              <a:t>Środowisko GATE do modelowania procesów radiodiagnostyki i radioterapii</a:t>
            </a:r>
            <a:endParaRPr lang="pl-PL" dirty="0">
              <a:latin typeface="Times New Roman" pitchFamily="18" charset="0"/>
              <a:cs typeface="Times New Roman" pitchFamily="18" charset="0"/>
            </a:endParaRPr>
          </a:p>
        </p:txBody>
      </p:sp>
      <p:sp>
        <p:nvSpPr>
          <p:cNvPr id="3" name="Prostokąt 2"/>
          <p:cNvSpPr/>
          <p:nvPr/>
        </p:nvSpPr>
        <p:spPr>
          <a:xfrm>
            <a:off x="5148064" y="6021288"/>
            <a:ext cx="3672408" cy="523220"/>
          </a:xfrm>
          <a:prstGeom prst="rect">
            <a:avLst/>
          </a:prstGeom>
        </p:spPr>
        <p:txBody>
          <a:bodyPr wrap="square">
            <a:spAutoFit/>
          </a:bodyPr>
          <a:lstStyle/>
          <a:p>
            <a:r>
              <a:rPr lang="pl-PL" sz="2800" dirty="0" smtClean="0">
                <a:latin typeface="Times New Roman" pitchFamily="18" charset="0"/>
                <a:cs typeface="Times New Roman" pitchFamily="18" charset="0"/>
              </a:rPr>
              <a:t>Autor: Barbara Buczek</a:t>
            </a:r>
            <a:endParaRPr lang="pl-PL" sz="2800" dirty="0"/>
          </a:p>
        </p:txBody>
      </p:sp>
      <p:sp>
        <p:nvSpPr>
          <p:cNvPr id="5" name="pole tekstowe 4"/>
          <p:cNvSpPr txBox="1"/>
          <p:nvPr/>
        </p:nvSpPr>
        <p:spPr>
          <a:xfrm>
            <a:off x="1043608" y="4725144"/>
            <a:ext cx="6635150" cy="1015663"/>
          </a:xfrm>
          <a:prstGeom prst="rect">
            <a:avLst/>
          </a:prstGeom>
          <a:noFill/>
        </p:spPr>
        <p:txBody>
          <a:bodyPr wrap="none" rtlCol="0">
            <a:spAutoFit/>
          </a:bodyPr>
          <a:lstStyle/>
          <a:p>
            <a:r>
              <a:rPr lang="pl-PL" sz="2400" dirty="0" smtClean="0"/>
              <a:t>Wydział Fizyki Politechniki Warszawskiej</a:t>
            </a:r>
          </a:p>
          <a:p>
            <a:r>
              <a:rPr lang="pl-PL" dirty="0" smtClean="0"/>
              <a:t>Metody i Techniki Jądrowe w Środowisku, Przemyśle i Medycynie</a:t>
            </a:r>
          </a:p>
          <a:p>
            <a:r>
              <a:rPr lang="pl-PL" dirty="0" smtClean="0"/>
              <a:t>Rok </a:t>
            </a:r>
            <a:r>
              <a:rPr lang="pl-PL" dirty="0" err="1" smtClean="0"/>
              <a:t>ak</a:t>
            </a:r>
            <a:r>
              <a:rPr lang="pl-PL" dirty="0" smtClean="0"/>
              <a:t>. 2013/14</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dirty="0" smtClean="0">
                <a:latin typeface="Times New Roman" pitchFamily="18" charset="0"/>
                <a:cs typeface="Times New Roman" pitchFamily="18" charset="0"/>
              </a:rPr>
              <a:t>Radioterapia </a:t>
            </a:r>
            <a:r>
              <a:rPr lang="pl-PL" sz="5400" dirty="0" err="1" smtClean="0">
                <a:latin typeface="Times New Roman" pitchFamily="18" charset="0"/>
                <a:cs typeface="Times New Roman" pitchFamily="18" charset="0"/>
              </a:rPr>
              <a:t>hadronowa</a:t>
            </a:r>
            <a:endParaRPr lang="pl-PL" dirty="0"/>
          </a:p>
        </p:txBody>
      </p:sp>
      <p:sp>
        <p:nvSpPr>
          <p:cNvPr id="3" name="Symbol zastępczy zawartości 2"/>
          <p:cNvSpPr>
            <a:spLocks noGrp="1"/>
          </p:cNvSpPr>
          <p:nvPr>
            <p:ph idx="1"/>
          </p:nvPr>
        </p:nvSpPr>
        <p:spPr/>
        <p:txBody>
          <a:bodyPr>
            <a:noAutofit/>
          </a:bodyPr>
          <a:lstStyle/>
          <a:p>
            <a:pPr>
              <a:buFont typeface="Arial" pitchFamily="34" charset="0"/>
              <a:buChar char="•"/>
            </a:pPr>
            <a:r>
              <a:rPr lang="pl-PL" sz="2200" dirty="0" smtClean="0">
                <a:latin typeface="Times New Roman" pitchFamily="18" charset="0"/>
                <a:cs typeface="Times New Roman" pitchFamily="18" charset="0"/>
              </a:rPr>
              <a:t>Terapia </a:t>
            </a:r>
            <a:r>
              <a:rPr lang="pl-PL" sz="2200" dirty="0" err="1" smtClean="0">
                <a:latin typeface="Times New Roman" pitchFamily="18" charset="0"/>
                <a:cs typeface="Times New Roman" pitchFamily="18" charset="0"/>
              </a:rPr>
              <a:t>hadronowa</a:t>
            </a:r>
            <a:r>
              <a:rPr lang="pl-PL" sz="2200" dirty="0" smtClean="0">
                <a:latin typeface="Times New Roman" pitchFamily="18" charset="0"/>
                <a:cs typeface="Times New Roman" pitchFamily="18" charset="0"/>
              </a:rPr>
              <a:t> jest rodzajem radioterapii wykorzystującym do napromieniania komórek nowotworowych strumień rozpędzonych cząstek – neutronów, protonów, ciężkich jonów. </a:t>
            </a:r>
          </a:p>
          <a:p>
            <a:pPr>
              <a:buFont typeface="Arial" pitchFamily="34" charset="0"/>
              <a:buChar char="•"/>
            </a:pPr>
            <a:r>
              <a:rPr lang="pl-PL" sz="2200" dirty="0" smtClean="0">
                <a:latin typeface="Times New Roman" pitchFamily="18" charset="0"/>
                <a:cs typeface="Times New Roman" pitchFamily="18" charset="0"/>
              </a:rPr>
              <a:t>Obecnie w procesie leczenia stosuje się głównie protony, ze względu na małe dawki przed i za </a:t>
            </a:r>
            <a:r>
              <a:rPr lang="pl-PL" sz="2200" dirty="0" err="1" smtClean="0">
                <a:latin typeface="Times New Roman" pitchFamily="18" charset="0"/>
                <a:cs typeface="Times New Roman" pitchFamily="18" charset="0"/>
              </a:rPr>
              <a:t>targetem</a:t>
            </a:r>
            <a:r>
              <a:rPr lang="pl-PL" sz="2200" dirty="0" smtClean="0">
                <a:latin typeface="Times New Roman" pitchFamily="18" charset="0"/>
                <a:cs typeface="Times New Roman" pitchFamily="18" charset="0"/>
              </a:rPr>
              <a:t>, umiejscowionym w rozszerzonym piku </a:t>
            </a:r>
            <a:r>
              <a:rPr lang="pl-PL" sz="2200" dirty="0" err="1" smtClean="0">
                <a:latin typeface="Times New Roman" pitchFamily="18" charset="0"/>
                <a:cs typeface="Times New Roman" pitchFamily="18" charset="0"/>
              </a:rPr>
              <a:t>Bragga</a:t>
            </a:r>
            <a:r>
              <a:rPr lang="pl-PL" sz="2200" dirty="0" smtClean="0">
                <a:latin typeface="Times New Roman" pitchFamily="18" charset="0"/>
                <a:cs typeface="Times New Roman" pitchFamily="18" charset="0"/>
              </a:rPr>
              <a:t>, a także niższym kosztem leczenia w porównaniu do ciężkich jonów oraz neutronów</a:t>
            </a:r>
          </a:p>
          <a:p>
            <a:pPr>
              <a:buFont typeface="Arial" pitchFamily="34" charset="0"/>
              <a:buChar char="•"/>
            </a:pPr>
            <a:r>
              <a:rPr lang="pl-PL" sz="2200" dirty="0" smtClean="0">
                <a:latin typeface="Times New Roman" pitchFamily="18" charset="0"/>
                <a:cs typeface="Times New Roman" pitchFamily="18" charset="0"/>
              </a:rPr>
              <a:t>Przez zastosowanie protonów i jonów można w ten sposób podać wyższą dawkę promieniowania na guz, zwiększając szansę wyleczenia chorego, przy równoczesnym zmniejszeniu nasilenia odczynu popromiennego i mniejszym zagrożeniu późnymi powikłaniami.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788808"/>
          </a:xfrm>
        </p:spPr>
        <p:txBody>
          <a:bodyPr>
            <a:noAutofit/>
          </a:bodyPr>
          <a:lstStyle/>
          <a:p>
            <a:r>
              <a:rPr lang="pl-PL" sz="5400" dirty="0" smtClean="0">
                <a:latin typeface="Times New Roman" pitchFamily="18" charset="0"/>
                <a:cs typeface="Times New Roman" pitchFamily="18" charset="0"/>
              </a:rPr>
              <a:t>Pik </a:t>
            </a:r>
            <a:r>
              <a:rPr lang="pl-PL" sz="5400" dirty="0" err="1" smtClean="0">
                <a:latin typeface="Times New Roman" pitchFamily="18" charset="0"/>
                <a:cs typeface="Times New Roman" pitchFamily="18" charset="0"/>
              </a:rPr>
              <a:t>Bragga</a:t>
            </a:r>
            <a:r>
              <a:rPr lang="pl-PL" sz="5400" dirty="0" smtClean="0">
                <a:latin typeface="Times New Roman" pitchFamily="18" charset="0"/>
                <a:cs typeface="Times New Roman" pitchFamily="18" charset="0"/>
              </a:rPr>
              <a:t> w terapii </a:t>
            </a:r>
            <a:r>
              <a:rPr lang="pl-PL" sz="5400" dirty="0" err="1" smtClean="0">
                <a:latin typeface="Times New Roman" pitchFamily="18" charset="0"/>
                <a:cs typeface="Times New Roman" pitchFamily="18" charset="0"/>
              </a:rPr>
              <a:t>hadronowej</a:t>
            </a:r>
            <a:endParaRPr lang="pl-PL" sz="5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51520" y="2852936"/>
            <a:ext cx="8720355" cy="281823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Geant4</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276872"/>
            <a:ext cx="8229600" cy="4047728"/>
          </a:xfrm>
        </p:spPr>
        <p:txBody>
          <a:bodyPr>
            <a:normAutofit/>
          </a:bodyPr>
          <a:lstStyle/>
          <a:p>
            <a:r>
              <a:rPr lang="pl-PL" sz="2800" dirty="0" smtClean="0">
                <a:latin typeface="Times New Roman" pitchFamily="18" charset="0"/>
                <a:cs typeface="Times New Roman" pitchFamily="18" charset="0"/>
              </a:rPr>
              <a:t>Jest platformą do symulacji przejścia cząstek przez materię</a:t>
            </a:r>
          </a:p>
          <a:p>
            <a:r>
              <a:rPr lang="pl-PL" sz="2800" dirty="0" smtClean="0">
                <a:latin typeface="Times New Roman" pitchFamily="18" charset="0"/>
                <a:cs typeface="Times New Roman" pitchFamily="18" charset="0"/>
              </a:rPr>
              <a:t>Obszary zastosowania obejmują miedzy innymi: fizykę wysokich energii i eksperymentów nuklearnych, akceleratory medyczne</a:t>
            </a:r>
          </a:p>
          <a:p>
            <a:r>
              <a:rPr lang="pl-PL" sz="2800" dirty="0" smtClean="0">
                <a:latin typeface="Times New Roman" pitchFamily="18" charset="0"/>
                <a:cs typeface="Times New Roman" pitchFamily="18" charset="0"/>
              </a:rPr>
              <a:t> Oprogramowanie jest używane przez wielu projektach badawczych na całym świecie.</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Powstanie GATE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420888"/>
            <a:ext cx="8229600" cy="3903712"/>
          </a:xfrm>
        </p:spPr>
        <p:txBody>
          <a:bodyPr>
            <a:normAutofit/>
          </a:bodyPr>
          <a:lstStyle/>
          <a:p>
            <a:r>
              <a:rPr lang="pl-PL" sz="3200" dirty="0" smtClean="0">
                <a:latin typeface="Times New Roman" pitchFamily="18" charset="0"/>
                <a:cs typeface="Times New Roman" pitchFamily="18" charset="0"/>
              </a:rPr>
              <a:t>Pierwsze wydanie  - maj 2004</a:t>
            </a:r>
          </a:p>
          <a:p>
            <a:r>
              <a:rPr lang="pl-PL" sz="3200" dirty="0" smtClean="0">
                <a:latin typeface="Times New Roman" pitchFamily="18" charset="0"/>
                <a:cs typeface="Times New Roman" pitchFamily="18" charset="0"/>
              </a:rPr>
              <a:t>Powstało 18 wersji od ukazania się GATE ( ~2 wersji w ciągu roku)</a:t>
            </a:r>
          </a:p>
          <a:p>
            <a:r>
              <a:rPr lang="pl-PL" sz="3200" dirty="0" smtClean="0">
                <a:latin typeface="Times New Roman" pitchFamily="18" charset="0"/>
                <a:cs typeface="Times New Roman" pitchFamily="18" charset="0"/>
              </a:rPr>
              <a:t>Obecnie GATE V6.2 (wrzesień 2012)</a:t>
            </a:r>
          </a:p>
          <a:p>
            <a:r>
              <a:rPr lang="pl-PL" sz="3200" dirty="0" smtClean="0">
                <a:latin typeface="Times New Roman" pitchFamily="18" charset="0"/>
                <a:cs typeface="Times New Roman" pitchFamily="18" charset="0"/>
              </a:rPr>
              <a:t>Cały czas zwiększa zakres zastosowań</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Zastosowania GATE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a:bodyPr>
          <a:lstStyle/>
          <a:p>
            <a:r>
              <a:rPr lang="pl-PL" dirty="0" smtClean="0">
                <a:latin typeface="Times New Roman" pitchFamily="18" charset="0"/>
                <a:cs typeface="Times New Roman" pitchFamily="18" charset="0"/>
              </a:rPr>
              <a:t>pierwotnie został opracowany do zastosowań PET i SPECT</a:t>
            </a:r>
          </a:p>
          <a:p>
            <a:r>
              <a:rPr lang="pl-PL" dirty="0" smtClean="0">
                <a:latin typeface="Times New Roman" pitchFamily="18" charset="0"/>
                <a:cs typeface="Times New Roman" pitchFamily="18" charset="0"/>
              </a:rPr>
              <a:t>Obecnie odgrywa kluczową rolę w projektowaniu nowych urządzeń do obrazowania medycznego </a:t>
            </a:r>
          </a:p>
          <a:p>
            <a:r>
              <a:rPr lang="pl-PL" dirty="0" smtClean="0">
                <a:latin typeface="Times New Roman" pitchFamily="18" charset="0"/>
                <a:cs typeface="Times New Roman" pitchFamily="18" charset="0"/>
              </a:rPr>
              <a:t>może on być również stosowany do obliczania dawki w badaniach radioterapii </a:t>
            </a:r>
          </a:p>
          <a:p>
            <a:r>
              <a:rPr lang="pl-PL" dirty="0">
                <a:latin typeface="Times New Roman" pitchFamily="18" charset="0"/>
                <a:cs typeface="Times New Roman" pitchFamily="18" charset="0"/>
              </a:rPr>
              <a:t>p</a:t>
            </a:r>
            <a:r>
              <a:rPr lang="pl-PL" dirty="0" smtClean="0">
                <a:latin typeface="Times New Roman" pitchFamily="18" charset="0"/>
                <a:cs typeface="Times New Roman" pitchFamily="18" charset="0"/>
              </a:rPr>
              <a:t>osiada szeroki zakres zastosowań w:</a:t>
            </a:r>
          </a:p>
          <a:p>
            <a:pPr>
              <a:buNone/>
            </a:pPr>
            <a:r>
              <a:rPr lang="pl-PL" dirty="0" smtClean="0">
                <a:latin typeface="Times New Roman" pitchFamily="18" charset="0"/>
                <a:cs typeface="Times New Roman" pitchFamily="18" charset="0"/>
              </a:rPr>
              <a:t>		- projekty detektorów</a:t>
            </a:r>
          </a:p>
          <a:p>
            <a:pPr>
              <a:buNone/>
            </a:pPr>
            <a:r>
              <a:rPr lang="pl-PL" dirty="0" smtClean="0">
                <a:latin typeface="Times New Roman" pitchFamily="18" charset="0"/>
                <a:cs typeface="Times New Roman" pitchFamily="18" charset="0"/>
              </a:rPr>
              <a:t>		- ocenie metody analizy ilościowej</a:t>
            </a:r>
          </a:p>
          <a:p>
            <a:pPr>
              <a:buNone/>
            </a:pPr>
            <a:r>
              <a:rPr lang="pl-PL" dirty="0" smtClean="0">
                <a:latin typeface="Times New Roman" pitchFamily="18" charset="0"/>
                <a:cs typeface="Times New Roman" pitchFamily="18" charset="0"/>
              </a:rPr>
              <a:t>		- rekonstrukcji obrazu</a:t>
            </a:r>
          </a:p>
          <a:p>
            <a:pPr>
              <a:buNone/>
            </a:pPr>
            <a:r>
              <a:rPr lang="pl-PL" dirty="0" smtClean="0">
                <a:latin typeface="Times New Roman" pitchFamily="18" charset="0"/>
                <a:cs typeface="Times New Roman" pitchFamily="18" charset="0"/>
              </a:rPr>
              <a:t>		- dozymetrii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Co można stworzyć?</a:t>
            </a:r>
            <a:endParaRPr lang="pl-PL"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cstate="print"/>
          <a:srcRect/>
          <a:stretch>
            <a:fillRect/>
          </a:stretch>
        </p:blipFill>
        <p:spPr bwMode="auto">
          <a:xfrm>
            <a:off x="6084168" y="836712"/>
            <a:ext cx="2867025" cy="295275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3707904" y="2852936"/>
            <a:ext cx="2200275" cy="1933575"/>
          </a:xfrm>
          <a:prstGeom prst="rect">
            <a:avLst/>
          </a:prstGeom>
          <a:noFill/>
          <a:ln w="9525">
            <a:noFill/>
            <a:miter lim="800000"/>
            <a:headEnd/>
            <a:tailEnd/>
          </a:ln>
        </p:spPr>
      </p:pic>
      <p:pic>
        <p:nvPicPr>
          <p:cNvPr id="17415" name="Picture 7"/>
          <p:cNvPicPr>
            <a:picLocks noChangeAspect="1" noChangeArrowheads="1"/>
          </p:cNvPicPr>
          <p:nvPr/>
        </p:nvPicPr>
        <p:blipFill>
          <a:blip r:embed="rId4" cstate="print"/>
          <a:srcRect/>
          <a:stretch>
            <a:fillRect/>
          </a:stretch>
        </p:blipFill>
        <p:spPr bwMode="auto">
          <a:xfrm>
            <a:off x="395536" y="3429000"/>
            <a:ext cx="3112955" cy="3125713"/>
          </a:xfrm>
          <a:prstGeom prst="rect">
            <a:avLst/>
          </a:prstGeom>
          <a:noFill/>
          <a:ln w="9525">
            <a:noFill/>
            <a:miter lim="800000"/>
            <a:headEnd/>
            <a:tailEnd/>
          </a:ln>
        </p:spPr>
      </p:pic>
      <p:sp>
        <p:nvSpPr>
          <p:cNvPr id="6" name="Prostokąt 5"/>
          <p:cNvSpPr/>
          <p:nvPr/>
        </p:nvSpPr>
        <p:spPr>
          <a:xfrm>
            <a:off x="3563888" y="6165304"/>
            <a:ext cx="595035" cy="369332"/>
          </a:xfrm>
          <a:prstGeom prst="rect">
            <a:avLst/>
          </a:prstGeom>
        </p:spPr>
        <p:txBody>
          <a:bodyPr wrap="none">
            <a:spAutoFit/>
          </a:bodyPr>
          <a:lstStyle/>
          <a:p>
            <a:r>
              <a:rPr lang="pl-PL" dirty="0" smtClean="0">
                <a:latin typeface="Times New Roman" pitchFamily="18" charset="0"/>
                <a:cs typeface="Times New Roman" pitchFamily="18" charset="0"/>
              </a:rPr>
              <a:t>PET</a:t>
            </a:r>
            <a:endParaRPr lang="pl-PL" dirty="0"/>
          </a:p>
        </p:txBody>
      </p:sp>
      <p:sp>
        <p:nvSpPr>
          <p:cNvPr id="7" name="Prostokąt 6"/>
          <p:cNvSpPr/>
          <p:nvPr/>
        </p:nvSpPr>
        <p:spPr>
          <a:xfrm>
            <a:off x="5868144" y="3789040"/>
            <a:ext cx="3031599" cy="646331"/>
          </a:xfrm>
          <a:prstGeom prst="rect">
            <a:avLst/>
          </a:prstGeom>
        </p:spPr>
        <p:txBody>
          <a:bodyPr wrap="none">
            <a:spAutoFit/>
          </a:bodyPr>
          <a:lstStyle/>
          <a:p>
            <a:r>
              <a:rPr lang="pl-PL" dirty="0" smtClean="0">
                <a:latin typeface="Times New Roman" pitchFamily="18" charset="0"/>
                <a:cs typeface="Times New Roman" pitchFamily="18" charset="0"/>
              </a:rPr>
              <a:t>Konstrukcja fantomu – myszy </a:t>
            </a:r>
          </a:p>
          <a:p>
            <a:r>
              <a:rPr lang="pl-PL" dirty="0" smtClean="0">
                <a:latin typeface="Times New Roman" pitchFamily="18" charset="0"/>
                <a:cs typeface="Times New Roman" pitchFamily="18" charset="0"/>
              </a:rPr>
              <a:t>oraz detektora</a:t>
            </a:r>
            <a:endParaRPr lang="pl-PL" dirty="0"/>
          </a:p>
        </p:txBody>
      </p:sp>
      <p:sp>
        <p:nvSpPr>
          <p:cNvPr id="8" name="Prostokąt 7"/>
          <p:cNvSpPr/>
          <p:nvPr/>
        </p:nvSpPr>
        <p:spPr>
          <a:xfrm>
            <a:off x="4211960" y="4869160"/>
            <a:ext cx="1479892" cy="369332"/>
          </a:xfrm>
          <a:prstGeom prst="rect">
            <a:avLst/>
          </a:prstGeom>
        </p:spPr>
        <p:txBody>
          <a:bodyPr wrap="none">
            <a:spAutoFit/>
          </a:bodyPr>
          <a:lstStyle/>
          <a:p>
            <a:r>
              <a:rPr lang="pl-PL" dirty="0" smtClean="0">
                <a:latin typeface="Times New Roman" pitchFamily="18" charset="0"/>
                <a:cs typeface="Times New Roman" pitchFamily="18" charset="0"/>
              </a:rPr>
              <a:t>Brachyterapia</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GATE technicznie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lnSpcReduction="10000"/>
          </a:bodyPr>
          <a:lstStyle/>
          <a:p>
            <a:r>
              <a:rPr lang="pl-PL" sz="3200" dirty="0">
                <a:latin typeface="Times New Roman" pitchFamily="18" charset="0"/>
                <a:cs typeface="Times New Roman" pitchFamily="18" charset="0"/>
              </a:rPr>
              <a:t>oparty na Geant4</a:t>
            </a:r>
          </a:p>
          <a:p>
            <a:r>
              <a:rPr lang="pl-PL" sz="3200" dirty="0">
                <a:latin typeface="Times New Roman" pitchFamily="18" charset="0"/>
                <a:cs typeface="Times New Roman" pitchFamily="18" charset="0"/>
              </a:rPr>
              <a:t>napisany </a:t>
            </a:r>
            <a:r>
              <a:rPr lang="pl-PL" sz="3200" dirty="0" smtClean="0">
                <a:latin typeface="Times New Roman" pitchFamily="18" charset="0"/>
                <a:cs typeface="Times New Roman" pitchFamily="18" charset="0"/>
              </a:rPr>
              <a:t> jest w </a:t>
            </a:r>
            <a:r>
              <a:rPr lang="pl-PL" sz="3200" dirty="0">
                <a:latin typeface="Times New Roman" pitchFamily="18" charset="0"/>
                <a:cs typeface="Times New Roman" pitchFamily="18" charset="0"/>
              </a:rPr>
              <a:t>C++</a:t>
            </a:r>
          </a:p>
          <a:p>
            <a:r>
              <a:rPr lang="pl-PL" sz="3200" dirty="0" smtClean="0">
                <a:latin typeface="Times New Roman" pitchFamily="18" charset="0"/>
                <a:cs typeface="Times New Roman" pitchFamily="18" charset="0"/>
              </a:rPr>
              <a:t>najważniejsze modeluje czas</a:t>
            </a:r>
          </a:p>
          <a:p>
            <a:r>
              <a:rPr lang="pl-PL" sz="3200" dirty="0" smtClean="0">
                <a:latin typeface="Times New Roman" pitchFamily="18" charset="0"/>
                <a:cs typeface="Times New Roman" pitchFamily="18" charset="0"/>
              </a:rPr>
              <a:t>posiada zaimplementowane modele fizyczne (HEP)</a:t>
            </a:r>
          </a:p>
          <a:p>
            <a:r>
              <a:rPr lang="pl-PL" sz="3200" dirty="0">
                <a:latin typeface="Times New Roman" pitchFamily="18" charset="0"/>
                <a:cs typeface="Times New Roman" pitchFamily="18" charset="0"/>
              </a:rPr>
              <a:t>nie wymaga umiejętności programowania w C</a:t>
            </a:r>
            <a:r>
              <a:rPr lang="pl-PL" sz="3200" dirty="0" smtClean="0">
                <a:latin typeface="Times New Roman" pitchFamily="18" charset="0"/>
                <a:cs typeface="Times New Roman" pitchFamily="18" charset="0"/>
              </a:rPr>
              <a:t>++ przez użytkownika</a:t>
            </a:r>
          </a:p>
          <a:p>
            <a:r>
              <a:rPr lang="pl-PL" sz="3200" dirty="0">
                <a:latin typeface="Times New Roman" pitchFamily="18" charset="0"/>
                <a:cs typeface="Times New Roman" pitchFamily="18" charset="0"/>
              </a:rPr>
              <a:t>j</a:t>
            </a:r>
            <a:r>
              <a:rPr lang="pl-PL" sz="3200" dirty="0" smtClean="0">
                <a:latin typeface="Times New Roman" pitchFamily="18" charset="0"/>
                <a:cs typeface="Times New Roman" pitchFamily="18" charset="0"/>
              </a:rPr>
              <a:t>est przyjazny dla użytkownika</a:t>
            </a:r>
          </a:p>
          <a:p>
            <a:endParaRPr lang="pl-PL" b="1" dirty="0" smtClean="0"/>
          </a:p>
          <a:p>
            <a:endParaRPr lang="pl-PL" b="1" dirty="0" smtClean="0"/>
          </a:p>
          <a:p>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410075" y="4293096"/>
            <a:ext cx="4733925" cy="2371725"/>
          </a:xfrm>
          <a:prstGeom prst="rect">
            <a:avLst/>
          </a:prstGeom>
          <a:noFill/>
          <a:ln w="9525">
            <a:noFill/>
            <a:miter lim="800000"/>
            <a:headEnd/>
            <a:tailEnd/>
          </a:ln>
        </p:spPr>
      </p:pic>
      <p:sp>
        <p:nvSpPr>
          <p:cNvPr id="2" name="Tytuł 1"/>
          <p:cNvSpPr>
            <a:spLocks noGrp="1"/>
          </p:cNvSpPr>
          <p:nvPr>
            <p:ph type="title"/>
          </p:nvPr>
        </p:nvSpPr>
        <p:spPr>
          <a:xfrm>
            <a:off x="467544" y="548680"/>
            <a:ext cx="8229600" cy="1143000"/>
          </a:xfrm>
        </p:spPr>
        <p:txBody>
          <a:bodyPr/>
          <a:lstStyle/>
          <a:p>
            <a:r>
              <a:rPr lang="pl-PL" dirty="0" smtClean="0"/>
              <a:t>Publikacje </a:t>
            </a:r>
            <a:r>
              <a:rPr lang="pl-PL" smtClean="0"/>
              <a:t>i cytowania</a:t>
            </a:r>
            <a:endParaRPr lang="pl-PL" dirty="0"/>
          </a:p>
        </p:txBody>
      </p:sp>
      <p:sp>
        <p:nvSpPr>
          <p:cNvPr id="3" name="Symbol zastępczy zawartości 2"/>
          <p:cNvSpPr>
            <a:spLocks noGrp="1"/>
          </p:cNvSpPr>
          <p:nvPr>
            <p:ph idx="1"/>
          </p:nvPr>
        </p:nvSpPr>
        <p:spPr>
          <a:xfrm>
            <a:off x="457200" y="1600201"/>
            <a:ext cx="8229600" cy="1468760"/>
          </a:xfrm>
        </p:spPr>
        <p:txBody>
          <a:bodyPr/>
          <a:lstStyle/>
          <a:p>
            <a:r>
              <a:rPr lang="pl-PL" sz="2800" dirty="0" smtClean="0">
                <a:latin typeface="Times New Roman" pitchFamily="18" charset="0"/>
                <a:cs typeface="Times New Roman" pitchFamily="18" charset="0"/>
              </a:rPr>
              <a:t> wzrastająca liczba publikacji GATE w zakresie fizyki w biologii oraz medycynie </a:t>
            </a:r>
          </a:p>
          <a:p>
            <a:endParaRPr lang="pl-PL" dirty="0" smtClean="0"/>
          </a:p>
          <a:p>
            <a:endParaRPr lang="pl-PL" dirty="0"/>
          </a:p>
        </p:txBody>
      </p:sp>
      <p:pic>
        <p:nvPicPr>
          <p:cNvPr id="1027" name="Picture 3"/>
          <p:cNvPicPr>
            <a:picLocks noChangeAspect="1" noChangeArrowheads="1"/>
          </p:cNvPicPr>
          <p:nvPr/>
        </p:nvPicPr>
        <p:blipFill>
          <a:blip r:embed="rId3" cstate="print"/>
          <a:srcRect/>
          <a:stretch>
            <a:fillRect/>
          </a:stretch>
        </p:blipFill>
        <p:spPr bwMode="auto">
          <a:xfrm>
            <a:off x="395536" y="2564904"/>
            <a:ext cx="5122856" cy="2448272"/>
          </a:xfrm>
          <a:prstGeom prst="rect">
            <a:avLst/>
          </a:prstGeom>
          <a:noFill/>
          <a:ln w="9525">
            <a:noFill/>
            <a:miter lim="800000"/>
            <a:headEnd/>
            <a:tailEnd/>
          </a:ln>
        </p:spPr>
      </p:pic>
      <p:sp>
        <p:nvSpPr>
          <p:cNvPr id="6" name="Prostokąt 5"/>
          <p:cNvSpPr/>
          <p:nvPr/>
        </p:nvSpPr>
        <p:spPr>
          <a:xfrm>
            <a:off x="539552" y="5013176"/>
            <a:ext cx="3888432" cy="954107"/>
          </a:xfrm>
          <a:prstGeom prst="rect">
            <a:avLst/>
          </a:prstGeom>
        </p:spPr>
        <p:txBody>
          <a:bodyPr wrap="square">
            <a:spAutoFit/>
          </a:bodyPr>
          <a:lstStyle/>
          <a:p>
            <a:pPr>
              <a:buFont typeface="Arial" pitchFamily="34" charset="0"/>
              <a:buChar char="•"/>
            </a:pPr>
            <a:r>
              <a:rPr lang="pl-PL" sz="2800" dirty="0" smtClean="0">
                <a:latin typeface="Times New Roman" pitchFamily="18" charset="0"/>
                <a:cs typeface="Times New Roman" pitchFamily="18" charset="0"/>
              </a:rPr>
              <a:t>Wzrastająca liczba cytowań w publikacjach  </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Publikacje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lnSpcReduction="10000"/>
          </a:bodyPr>
          <a:lstStyle/>
          <a:p>
            <a:r>
              <a:rPr lang="pl-PL" sz="2200" dirty="0" smtClean="0">
                <a:latin typeface="Times New Roman" pitchFamily="18" charset="0"/>
                <a:cs typeface="Times New Roman" pitchFamily="18" charset="0"/>
              </a:rPr>
              <a:t>Przykładowe publikacje dotyczą symulacji Monte Carlo, porównania dwóch platform </a:t>
            </a:r>
            <a:r>
              <a:rPr lang="pl-PL" sz="2200" dirty="0" err="1" smtClean="0">
                <a:latin typeface="Times New Roman" pitchFamily="18" charset="0"/>
                <a:cs typeface="Times New Roman" pitchFamily="18" charset="0"/>
              </a:rPr>
              <a:t>Gate</a:t>
            </a:r>
            <a:r>
              <a:rPr lang="pl-PL" sz="2200" dirty="0" smtClean="0">
                <a:latin typeface="Times New Roman" pitchFamily="18" charset="0"/>
                <a:cs typeface="Times New Roman" pitchFamily="18" charset="0"/>
              </a:rPr>
              <a:t> i Geant4 w celu weryfikacji dozymetrycznej , projektowaniu CT,  SPECT oraz PET</a:t>
            </a:r>
          </a:p>
          <a:p>
            <a:r>
              <a:rPr lang="pl-PL" sz="2200" dirty="0" smtClean="0">
                <a:latin typeface="Times New Roman" pitchFamily="18" charset="0"/>
                <a:cs typeface="Times New Roman" pitchFamily="18" charset="0"/>
              </a:rPr>
              <a:t>Poniżej przedstawiono kilka tytułów publikacji związanych z środowiskiem </a:t>
            </a:r>
            <a:r>
              <a:rPr lang="pl-PL" sz="2200" dirty="0" err="1" smtClean="0">
                <a:latin typeface="Times New Roman" pitchFamily="18" charset="0"/>
                <a:cs typeface="Times New Roman" pitchFamily="18" charset="0"/>
              </a:rPr>
              <a:t>Gate</a:t>
            </a:r>
            <a:r>
              <a:rPr lang="pl-PL" sz="2200" dirty="0" smtClean="0">
                <a:latin typeface="Times New Roman" pitchFamily="18" charset="0"/>
                <a:cs typeface="Times New Roman" pitchFamily="18" charset="0"/>
              </a:rPr>
              <a:t>:</a:t>
            </a:r>
          </a:p>
          <a:p>
            <a:pPr>
              <a:buFont typeface="Wingdings" pitchFamily="2" charset="2"/>
              <a:buChar char="Ø"/>
            </a:pPr>
            <a:r>
              <a:rPr lang="pl-PL" sz="1800" i="1" dirty="0" smtClean="0">
                <a:latin typeface="Times New Roman" pitchFamily="18" charset="0"/>
                <a:cs typeface="Times New Roman" pitchFamily="18" charset="0"/>
              </a:rPr>
              <a:t>GATE V6: a major </a:t>
            </a:r>
            <a:r>
              <a:rPr lang="pl-PL" sz="1800" i="1" dirty="0" err="1" smtClean="0">
                <a:latin typeface="Times New Roman" pitchFamily="18" charset="0"/>
                <a:cs typeface="Times New Roman" pitchFamily="18" charset="0"/>
              </a:rPr>
              <a:t>enhancement</a:t>
            </a:r>
            <a:r>
              <a:rPr lang="pl-PL" sz="1800" i="1" dirty="0" smtClean="0">
                <a:latin typeface="Times New Roman" pitchFamily="18" charset="0"/>
                <a:cs typeface="Times New Roman" pitchFamily="18" charset="0"/>
              </a:rPr>
              <a:t> of </a:t>
            </a:r>
            <a:r>
              <a:rPr lang="pl-PL" sz="1800" i="1" dirty="0" err="1" smtClean="0">
                <a:latin typeface="Times New Roman" pitchFamily="18" charset="0"/>
                <a:cs typeface="Times New Roman" pitchFamily="18" charset="0"/>
              </a:rPr>
              <a:t>the</a:t>
            </a:r>
            <a:r>
              <a:rPr lang="pl-PL" sz="1800" i="1" dirty="0" smtClean="0">
                <a:latin typeface="Times New Roman" pitchFamily="18" charset="0"/>
                <a:cs typeface="Times New Roman" pitchFamily="18" charset="0"/>
              </a:rPr>
              <a:t> GATE </a:t>
            </a:r>
            <a:r>
              <a:rPr lang="pl-PL" sz="1800" i="1" dirty="0" err="1" smtClean="0">
                <a:latin typeface="Times New Roman" pitchFamily="18" charset="0"/>
                <a:cs typeface="Times New Roman" pitchFamily="18" charset="0"/>
              </a:rPr>
              <a:t>simulation</a:t>
            </a:r>
            <a:r>
              <a:rPr lang="pl-PL" sz="1800" i="1" dirty="0" smtClean="0">
                <a:latin typeface="Times New Roman" pitchFamily="18" charset="0"/>
                <a:cs typeface="Times New Roman" pitchFamily="18" charset="0"/>
              </a:rPr>
              <a:t> platform </a:t>
            </a:r>
            <a:r>
              <a:rPr lang="pl-PL" sz="1800" i="1" dirty="0" err="1" smtClean="0">
                <a:latin typeface="Times New Roman" pitchFamily="18" charset="0"/>
                <a:cs typeface="Times New Roman" pitchFamily="18" charset="0"/>
              </a:rPr>
              <a:t>enabling</a:t>
            </a:r>
            <a:r>
              <a:rPr lang="pl-PL" sz="1800" i="1" dirty="0" smtClean="0">
                <a:latin typeface="Times New Roman" pitchFamily="18" charset="0"/>
                <a:cs typeface="Times New Roman" pitchFamily="18" charset="0"/>
              </a:rPr>
              <a:t> </a:t>
            </a:r>
            <a:r>
              <a:rPr lang="pl-PL" sz="1800" i="1" dirty="0" err="1" smtClean="0">
                <a:latin typeface="Times New Roman" pitchFamily="18" charset="0"/>
                <a:cs typeface="Times New Roman" pitchFamily="18" charset="0"/>
              </a:rPr>
              <a:t>modelling</a:t>
            </a:r>
            <a:r>
              <a:rPr lang="pl-PL" sz="1800" i="1" dirty="0" smtClean="0">
                <a:latin typeface="Times New Roman" pitchFamily="18" charset="0"/>
                <a:cs typeface="Times New Roman" pitchFamily="18" charset="0"/>
              </a:rPr>
              <a:t> of CT and </a:t>
            </a:r>
            <a:r>
              <a:rPr lang="pl-PL" sz="1800" i="1" dirty="0" err="1" smtClean="0">
                <a:latin typeface="Times New Roman" pitchFamily="18" charset="0"/>
                <a:cs typeface="Times New Roman" pitchFamily="18" charset="0"/>
              </a:rPr>
              <a:t>radiotherapy</a:t>
            </a:r>
            <a:r>
              <a:rPr lang="pl-PL" sz="1800" i="1" dirty="0" smtClean="0">
                <a:latin typeface="Times New Roman" pitchFamily="18" charset="0"/>
                <a:cs typeface="Times New Roman" pitchFamily="18" charset="0"/>
              </a:rPr>
              <a:t>. S Jan, D Benoit, E </a:t>
            </a:r>
            <a:r>
              <a:rPr lang="pl-PL" sz="1800" i="1" dirty="0" err="1" smtClean="0">
                <a:latin typeface="Times New Roman" pitchFamily="18" charset="0"/>
                <a:cs typeface="Times New Roman" pitchFamily="18" charset="0"/>
              </a:rPr>
              <a:t>Becheva</a:t>
            </a:r>
            <a:r>
              <a:rPr lang="pl-PL" sz="1800" i="1" dirty="0" smtClean="0">
                <a:latin typeface="Times New Roman" pitchFamily="18" charset="0"/>
                <a:cs typeface="Times New Roman" pitchFamily="18" charset="0"/>
              </a:rPr>
              <a:t>, T </a:t>
            </a:r>
            <a:r>
              <a:rPr lang="pl-PL" sz="1800" i="1" dirty="0" err="1" smtClean="0">
                <a:latin typeface="Times New Roman" pitchFamily="18" charset="0"/>
                <a:cs typeface="Times New Roman" pitchFamily="18" charset="0"/>
              </a:rPr>
              <a:t>Carlier</a:t>
            </a:r>
            <a:r>
              <a:rPr lang="pl-PL" sz="1800" i="1" dirty="0" smtClean="0">
                <a:latin typeface="Times New Roman" pitchFamily="18" charset="0"/>
                <a:cs typeface="Times New Roman" pitchFamily="18" charset="0"/>
              </a:rPr>
              <a:t>, F </a:t>
            </a:r>
            <a:r>
              <a:rPr lang="pl-PL" sz="1800" i="1" dirty="0" err="1" smtClean="0">
                <a:latin typeface="Times New Roman" pitchFamily="18" charset="0"/>
                <a:cs typeface="Times New Roman" pitchFamily="18" charset="0"/>
              </a:rPr>
              <a:t>Cassol</a:t>
            </a:r>
            <a:r>
              <a:rPr lang="pl-PL" sz="1800" i="1" dirty="0" smtClean="0">
                <a:latin typeface="Times New Roman" pitchFamily="18" charset="0"/>
                <a:cs typeface="Times New Roman" pitchFamily="18" charset="0"/>
              </a:rPr>
              <a:t>, P </a:t>
            </a:r>
            <a:r>
              <a:rPr lang="pl-PL" sz="1800" i="1" dirty="0" err="1" smtClean="0">
                <a:latin typeface="Times New Roman" pitchFamily="18" charset="0"/>
                <a:cs typeface="Times New Roman" pitchFamily="18" charset="0"/>
              </a:rPr>
              <a:t>Descourt</a:t>
            </a:r>
            <a:r>
              <a:rPr lang="pl-PL" sz="1800" i="1" dirty="0" smtClean="0">
                <a:latin typeface="Times New Roman" pitchFamily="18" charset="0"/>
                <a:cs typeface="Times New Roman" pitchFamily="18" charset="0"/>
              </a:rPr>
              <a:t>, T </a:t>
            </a:r>
            <a:r>
              <a:rPr lang="pl-PL" sz="1800" i="1" dirty="0" err="1" smtClean="0">
                <a:latin typeface="Times New Roman" pitchFamily="18" charset="0"/>
                <a:cs typeface="Times New Roman" pitchFamily="18" charset="0"/>
              </a:rPr>
              <a:t>Frisson</a:t>
            </a:r>
            <a:r>
              <a:rPr lang="pl-PL" sz="1800" i="1" dirty="0" smtClean="0">
                <a:latin typeface="Times New Roman" pitchFamily="18" charset="0"/>
                <a:cs typeface="Times New Roman" pitchFamily="18" charset="0"/>
              </a:rPr>
              <a:t>, L </a:t>
            </a:r>
            <a:r>
              <a:rPr lang="pl-PL" sz="1800" i="1" dirty="0" err="1" smtClean="0">
                <a:latin typeface="Times New Roman" pitchFamily="18" charset="0"/>
                <a:cs typeface="Times New Roman" pitchFamily="18" charset="0"/>
              </a:rPr>
              <a:t>Grevillot</a:t>
            </a:r>
            <a:r>
              <a:rPr lang="pl-PL" sz="1800" i="1" dirty="0" smtClean="0">
                <a:latin typeface="Times New Roman" pitchFamily="18" charset="0"/>
                <a:cs typeface="Times New Roman" pitchFamily="18" charset="0"/>
              </a:rPr>
              <a:t>, L </a:t>
            </a:r>
            <a:r>
              <a:rPr lang="pl-PL" sz="1800" i="1" dirty="0" err="1" smtClean="0">
                <a:latin typeface="Times New Roman" pitchFamily="18" charset="0"/>
                <a:cs typeface="Times New Roman" pitchFamily="18" charset="0"/>
              </a:rPr>
              <a:t>Guigues</a:t>
            </a:r>
            <a:r>
              <a:rPr lang="pl-PL" sz="1800" i="1" dirty="0" smtClean="0">
                <a:latin typeface="Times New Roman" pitchFamily="18" charset="0"/>
                <a:cs typeface="Times New Roman" pitchFamily="18" charset="0"/>
              </a:rPr>
              <a:t>, L </a:t>
            </a:r>
            <a:r>
              <a:rPr lang="pl-PL" sz="1800" i="1" dirty="0" err="1" smtClean="0">
                <a:latin typeface="Times New Roman" pitchFamily="18" charset="0"/>
                <a:cs typeface="Times New Roman" pitchFamily="18" charset="0"/>
              </a:rPr>
              <a:t>Maigne</a:t>
            </a:r>
            <a:r>
              <a:rPr lang="pl-PL" sz="1800" i="1" dirty="0" smtClean="0">
                <a:latin typeface="Times New Roman" pitchFamily="18" charset="0"/>
                <a:cs typeface="Times New Roman" pitchFamily="18" charset="0"/>
              </a:rPr>
              <a:t>, C Morel, Y Perrot, N </a:t>
            </a:r>
            <a:r>
              <a:rPr lang="pl-PL" sz="1800" i="1" dirty="0" err="1" smtClean="0">
                <a:latin typeface="Times New Roman" pitchFamily="18" charset="0"/>
                <a:cs typeface="Times New Roman" pitchFamily="18" charset="0"/>
              </a:rPr>
              <a:t>Rehfeld</a:t>
            </a:r>
            <a:r>
              <a:rPr lang="pl-PL" sz="1800" i="1" dirty="0" smtClean="0">
                <a:latin typeface="Times New Roman" pitchFamily="18" charset="0"/>
                <a:cs typeface="Times New Roman" pitchFamily="18" charset="0"/>
              </a:rPr>
              <a:t>, D </a:t>
            </a:r>
            <a:r>
              <a:rPr lang="pl-PL" sz="1800" i="1" dirty="0" err="1" smtClean="0">
                <a:latin typeface="Times New Roman" pitchFamily="18" charset="0"/>
                <a:cs typeface="Times New Roman" pitchFamily="18" charset="0"/>
              </a:rPr>
              <a:t>Sarrut</a:t>
            </a:r>
            <a:r>
              <a:rPr lang="pl-PL" sz="1800" i="1" dirty="0" smtClean="0">
                <a:latin typeface="Times New Roman" pitchFamily="18" charset="0"/>
                <a:cs typeface="Times New Roman" pitchFamily="18" charset="0"/>
              </a:rPr>
              <a:t>, D R </a:t>
            </a:r>
            <a:r>
              <a:rPr lang="pl-PL" sz="1800" i="1" dirty="0" err="1" smtClean="0">
                <a:latin typeface="Times New Roman" pitchFamily="18" charset="0"/>
                <a:cs typeface="Times New Roman" pitchFamily="18" charset="0"/>
              </a:rPr>
              <a:t>Schaart</a:t>
            </a:r>
            <a:r>
              <a:rPr lang="pl-PL" sz="1800" i="1" dirty="0" smtClean="0">
                <a:latin typeface="Times New Roman" pitchFamily="18" charset="0"/>
                <a:cs typeface="Times New Roman" pitchFamily="18" charset="0"/>
              </a:rPr>
              <a:t>, S </a:t>
            </a:r>
            <a:r>
              <a:rPr lang="pl-PL" sz="1800" i="1" dirty="0" err="1" smtClean="0">
                <a:latin typeface="Times New Roman" pitchFamily="18" charset="0"/>
                <a:cs typeface="Times New Roman" pitchFamily="18" charset="0"/>
              </a:rPr>
              <a:t>Stute</a:t>
            </a:r>
            <a:r>
              <a:rPr lang="pl-PL" sz="1800" i="1" dirty="0" smtClean="0">
                <a:latin typeface="Times New Roman" pitchFamily="18" charset="0"/>
                <a:cs typeface="Times New Roman" pitchFamily="18" charset="0"/>
              </a:rPr>
              <a:t>, U Pietrzyk, D </a:t>
            </a:r>
            <a:r>
              <a:rPr lang="pl-PL" sz="1800" i="1" dirty="0" err="1" smtClean="0">
                <a:latin typeface="Times New Roman" pitchFamily="18" charset="0"/>
                <a:cs typeface="Times New Roman" pitchFamily="18" charset="0"/>
              </a:rPr>
              <a:t>Visvikis</a:t>
            </a:r>
            <a:r>
              <a:rPr lang="pl-PL" sz="1800" i="1" dirty="0" smtClean="0">
                <a:latin typeface="Times New Roman" pitchFamily="18" charset="0"/>
                <a:cs typeface="Times New Roman" pitchFamily="18" charset="0"/>
              </a:rPr>
              <a:t>, N </a:t>
            </a:r>
            <a:r>
              <a:rPr lang="pl-PL" sz="1800" i="1" dirty="0" err="1" smtClean="0">
                <a:latin typeface="Times New Roman" pitchFamily="18" charset="0"/>
                <a:cs typeface="Times New Roman" pitchFamily="18" charset="0"/>
              </a:rPr>
              <a:t>Zahra</a:t>
            </a:r>
            <a:r>
              <a:rPr lang="pl-PL" sz="1800" i="1" dirty="0" smtClean="0">
                <a:latin typeface="Times New Roman" pitchFamily="18" charset="0"/>
                <a:cs typeface="Times New Roman" pitchFamily="18" charset="0"/>
              </a:rPr>
              <a:t> and I </a:t>
            </a:r>
            <a:r>
              <a:rPr lang="pl-PL" sz="1800" i="1" dirty="0" err="1" smtClean="0">
                <a:latin typeface="Times New Roman" pitchFamily="18" charset="0"/>
                <a:cs typeface="Times New Roman" pitchFamily="18" charset="0"/>
              </a:rPr>
              <a:t>Buvat</a:t>
            </a:r>
            <a:r>
              <a:rPr lang="pl-PL" sz="1800" i="1" dirty="0" smtClean="0">
                <a:latin typeface="Times New Roman" pitchFamily="18" charset="0"/>
                <a:cs typeface="Times New Roman" pitchFamily="18" charset="0"/>
              </a:rPr>
              <a:t>. 2011 </a:t>
            </a:r>
            <a:r>
              <a:rPr lang="pl-PL" sz="1800" i="1" dirty="0" err="1" smtClean="0">
                <a:latin typeface="Times New Roman" pitchFamily="18" charset="0"/>
                <a:cs typeface="Times New Roman" pitchFamily="18" charset="0"/>
              </a:rPr>
              <a:t>Phys</a:t>
            </a:r>
            <a:r>
              <a:rPr lang="pl-PL" sz="1800" i="1" dirty="0" smtClean="0">
                <a:latin typeface="Times New Roman" pitchFamily="18" charset="0"/>
                <a:cs typeface="Times New Roman" pitchFamily="18" charset="0"/>
              </a:rPr>
              <a:t>. Med. </a:t>
            </a:r>
            <a:r>
              <a:rPr lang="pl-PL" sz="1800" i="1" dirty="0" err="1" smtClean="0">
                <a:latin typeface="Times New Roman" pitchFamily="18" charset="0"/>
                <a:cs typeface="Times New Roman" pitchFamily="18" charset="0"/>
              </a:rPr>
              <a:t>Biol</a:t>
            </a:r>
            <a:r>
              <a:rPr lang="pl-PL" sz="1800" i="1" dirty="0" smtClean="0">
                <a:latin typeface="Times New Roman" pitchFamily="18" charset="0"/>
                <a:cs typeface="Times New Roman" pitchFamily="18" charset="0"/>
              </a:rPr>
              <a:t>. 56 881</a:t>
            </a:r>
            <a:r>
              <a:rPr lang="pl-PL" sz="1800" i="1" dirty="0" smtClean="0">
                <a:latin typeface="Times New Roman" pitchFamily="18" charset="0"/>
                <a:cs typeface="Times New Roman" pitchFamily="18" charset="0"/>
                <a:hlinkClick r:id="rId2"/>
              </a:rPr>
              <a:t>doi</a:t>
            </a:r>
            <a:endParaRPr lang="pl-PL" sz="1800" i="1" dirty="0" smtClean="0">
              <a:latin typeface="Times New Roman" pitchFamily="18" charset="0"/>
              <a:cs typeface="Times New Roman" pitchFamily="18" charset="0"/>
            </a:endParaRPr>
          </a:p>
          <a:p>
            <a:pPr>
              <a:buFont typeface="Wingdings" pitchFamily="2" charset="2"/>
              <a:buChar char="Ø"/>
            </a:pPr>
            <a:r>
              <a:rPr lang="pl-PL" sz="1800" i="1" dirty="0" smtClean="0">
                <a:latin typeface="Times New Roman" pitchFamily="18" charset="0"/>
                <a:cs typeface="Times New Roman" pitchFamily="18" charset="0"/>
              </a:rPr>
              <a:t>A Monte Carlo </a:t>
            </a:r>
            <a:r>
              <a:rPr lang="pl-PL" sz="1800" i="1" dirty="0" err="1" smtClean="0">
                <a:latin typeface="Times New Roman" pitchFamily="18" charset="0"/>
                <a:cs typeface="Times New Roman" pitchFamily="18" charset="0"/>
              </a:rPr>
              <a:t>pencil</a:t>
            </a:r>
            <a:r>
              <a:rPr lang="pl-PL" sz="1800" i="1" dirty="0" smtClean="0">
                <a:latin typeface="Times New Roman" pitchFamily="18" charset="0"/>
                <a:cs typeface="Times New Roman" pitchFamily="18" charset="0"/>
              </a:rPr>
              <a:t> </a:t>
            </a:r>
            <a:r>
              <a:rPr lang="pl-PL" sz="1800" i="1" dirty="0" err="1" smtClean="0">
                <a:latin typeface="Times New Roman" pitchFamily="18" charset="0"/>
                <a:cs typeface="Times New Roman" pitchFamily="18" charset="0"/>
              </a:rPr>
              <a:t>beam</a:t>
            </a:r>
            <a:r>
              <a:rPr lang="pl-PL" sz="1800" i="1" dirty="0" smtClean="0">
                <a:latin typeface="Times New Roman" pitchFamily="18" charset="0"/>
                <a:cs typeface="Times New Roman" pitchFamily="18" charset="0"/>
              </a:rPr>
              <a:t> </a:t>
            </a:r>
            <a:r>
              <a:rPr lang="pl-PL" sz="1800" i="1" dirty="0" err="1" smtClean="0">
                <a:latin typeface="Times New Roman" pitchFamily="18" charset="0"/>
                <a:cs typeface="Times New Roman" pitchFamily="18" charset="0"/>
              </a:rPr>
              <a:t>scanning</a:t>
            </a:r>
            <a:r>
              <a:rPr lang="pl-PL" sz="1800" i="1" dirty="0" smtClean="0">
                <a:latin typeface="Times New Roman" pitchFamily="18" charset="0"/>
                <a:cs typeface="Times New Roman" pitchFamily="18" charset="0"/>
              </a:rPr>
              <a:t> model for proton </a:t>
            </a:r>
            <a:r>
              <a:rPr lang="pl-PL" sz="1800" i="1" dirty="0" err="1" smtClean="0">
                <a:latin typeface="Times New Roman" pitchFamily="18" charset="0"/>
                <a:cs typeface="Times New Roman" pitchFamily="18" charset="0"/>
              </a:rPr>
              <a:t>treatment</a:t>
            </a:r>
            <a:r>
              <a:rPr lang="pl-PL" sz="1800" i="1" dirty="0" smtClean="0">
                <a:latin typeface="Times New Roman" pitchFamily="18" charset="0"/>
                <a:cs typeface="Times New Roman" pitchFamily="18" charset="0"/>
              </a:rPr>
              <a:t> plan </a:t>
            </a:r>
            <a:r>
              <a:rPr lang="pl-PL" sz="1800" i="1" dirty="0" err="1" smtClean="0">
                <a:latin typeface="Times New Roman" pitchFamily="18" charset="0"/>
                <a:cs typeface="Times New Roman" pitchFamily="18" charset="0"/>
              </a:rPr>
              <a:t>simulation</a:t>
            </a:r>
            <a:r>
              <a:rPr lang="pl-PL" sz="1800" i="1" dirty="0" smtClean="0">
                <a:latin typeface="Times New Roman" pitchFamily="18" charset="0"/>
                <a:cs typeface="Times New Roman" pitchFamily="18" charset="0"/>
              </a:rPr>
              <a:t> </a:t>
            </a:r>
            <a:r>
              <a:rPr lang="pl-PL" sz="1800" i="1" dirty="0" err="1" smtClean="0">
                <a:latin typeface="Times New Roman" pitchFamily="18" charset="0"/>
                <a:cs typeface="Times New Roman" pitchFamily="18" charset="0"/>
              </a:rPr>
              <a:t>using</a:t>
            </a:r>
            <a:r>
              <a:rPr lang="pl-PL" sz="1800" i="1" dirty="0" smtClean="0">
                <a:latin typeface="Times New Roman" pitchFamily="18" charset="0"/>
                <a:cs typeface="Times New Roman" pitchFamily="18" charset="0"/>
              </a:rPr>
              <a:t> GATE/GEANT4. L </a:t>
            </a:r>
            <a:r>
              <a:rPr lang="pl-PL" sz="1800" i="1" dirty="0" err="1" smtClean="0">
                <a:latin typeface="Times New Roman" pitchFamily="18" charset="0"/>
                <a:cs typeface="Times New Roman" pitchFamily="18" charset="0"/>
              </a:rPr>
              <a:t>Grevillot</a:t>
            </a:r>
            <a:r>
              <a:rPr lang="pl-PL" sz="1800" i="1" dirty="0" smtClean="0">
                <a:latin typeface="Times New Roman" pitchFamily="18" charset="0"/>
                <a:cs typeface="Times New Roman" pitchFamily="18" charset="0"/>
              </a:rPr>
              <a:t>, D Bertrand, F </a:t>
            </a:r>
            <a:r>
              <a:rPr lang="pl-PL" sz="1800" i="1" dirty="0" err="1" smtClean="0">
                <a:latin typeface="Times New Roman" pitchFamily="18" charset="0"/>
                <a:cs typeface="Times New Roman" pitchFamily="18" charset="0"/>
              </a:rPr>
              <a:t>Dessy</a:t>
            </a:r>
            <a:r>
              <a:rPr lang="pl-PL" sz="1800" i="1" dirty="0" smtClean="0">
                <a:latin typeface="Times New Roman" pitchFamily="18" charset="0"/>
                <a:cs typeface="Times New Roman" pitchFamily="18" charset="0"/>
              </a:rPr>
              <a:t>, N Freud and D </a:t>
            </a:r>
            <a:r>
              <a:rPr lang="pl-PL" sz="1800" i="1" dirty="0" err="1" smtClean="0">
                <a:latin typeface="Times New Roman" pitchFamily="18" charset="0"/>
                <a:cs typeface="Times New Roman" pitchFamily="18" charset="0"/>
              </a:rPr>
              <a:t>Sarrut</a:t>
            </a:r>
            <a:r>
              <a:rPr lang="pl-PL" sz="1800" i="1" dirty="0" smtClean="0">
                <a:latin typeface="Times New Roman" pitchFamily="18" charset="0"/>
                <a:cs typeface="Times New Roman" pitchFamily="18" charset="0"/>
              </a:rPr>
              <a:t>. 2011. </a:t>
            </a:r>
            <a:r>
              <a:rPr lang="pl-PL" sz="1800" i="1" dirty="0" err="1" smtClean="0">
                <a:latin typeface="Times New Roman" pitchFamily="18" charset="0"/>
                <a:cs typeface="Times New Roman" pitchFamily="18" charset="0"/>
              </a:rPr>
              <a:t>Phys</a:t>
            </a:r>
            <a:r>
              <a:rPr lang="pl-PL" sz="1800" i="1" dirty="0" smtClean="0">
                <a:latin typeface="Times New Roman" pitchFamily="18" charset="0"/>
                <a:cs typeface="Times New Roman" pitchFamily="18" charset="0"/>
              </a:rPr>
              <a:t>. Med. </a:t>
            </a:r>
            <a:r>
              <a:rPr lang="pl-PL" sz="1800" i="1" dirty="0" err="1" smtClean="0">
                <a:latin typeface="Times New Roman" pitchFamily="18" charset="0"/>
                <a:cs typeface="Times New Roman" pitchFamily="18" charset="0"/>
              </a:rPr>
              <a:t>Biol</a:t>
            </a:r>
            <a:r>
              <a:rPr lang="pl-PL" sz="1800" i="1" dirty="0" smtClean="0">
                <a:latin typeface="Times New Roman" pitchFamily="18" charset="0"/>
                <a:cs typeface="Times New Roman" pitchFamily="18" charset="0"/>
              </a:rPr>
              <a:t>. 56 5203 </a:t>
            </a:r>
            <a:r>
              <a:rPr lang="pl-PL" sz="1800" i="1" dirty="0" smtClean="0">
                <a:latin typeface="Times New Roman" pitchFamily="18" charset="0"/>
                <a:cs typeface="Times New Roman" pitchFamily="18" charset="0"/>
                <a:hlinkClick r:id="rId3"/>
              </a:rPr>
              <a:t>doi</a:t>
            </a:r>
            <a:endParaRPr lang="pl-PL" sz="1800" i="1" dirty="0" smtClean="0">
              <a:latin typeface="Times New Roman" pitchFamily="18" charset="0"/>
              <a:cs typeface="Times New Roman" pitchFamily="18" charset="0"/>
            </a:endParaRPr>
          </a:p>
          <a:p>
            <a:pPr>
              <a:buFont typeface="Wingdings" pitchFamily="2" charset="2"/>
              <a:buChar char="Ø"/>
            </a:pPr>
            <a:r>
              <a:rPr lang="en-US" sz="1900" i="1" dirty="0" err="1" smtClean="0">
                <a:latin typeface="Times New Roman" pitchFamily="18" charset="0"/>
                <a:cs typeface="Times New Roman" pitchFamily="18" charset="0"/>
              </a:rPr>
              <a:t>Taschereau</a:t>
            </a:r>
            <a:r>
              <a:rPr lang="en-US" sz="1900" i="1" dirty="0" smtClean="0">
                <a:latin typeface="Times New Roman" pitchFamily="18" charset="0"/>
                <a:cs typeface="Times New Roman" pitchFamily="18" charset="0"/>
              </a:rPr>
              <a:t> R and </a:t>
            </a:r>
            <a:r>
              <a:rPr lang="en-US" sz="1900" i="1" dirty="0" err="1" smtClean="0">
                <a:latin typeface="Times New Roman" pitchFamily="18" charset="0"/>
                <a:cs typeface="Times New Roman" pitchFamily="18" charset="0"/>
              </a:rPr>
              <a:t>Chatziioannou</a:t>
            </a:r>
            <a:r>
              <a:rPr lang="en-US" sz="1900" i="1" dirty="0" smtClean="0">
                <a:latin typeface="Times New Roman" pitchFamily="18" charset="0"/>
                <a:cs typeface="Times New Roman" pitchFamily="18" charset="0"/>
              </a:rPr>
              <a:t> A F 2007 Monte Carlo simulations of absorbed dose in a mouse phantom from 18-fluorine compounds Medical Physics 34 1026-36</a:t>
            </a:r>
          </a:p>
          <a:p>
            <a:pPr>
              <a:buFont typeface="Wingdings" pitchFamily="2" charset="2"/>
              <a:buChar char="Ø"/>
            </a:pPr>
            <a:endParaRPr lang="pl-PL"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700808"/>
            <a:ext cx="8229600" cy="1143000"/>
          </a:xfrm>
        </p:spPr>
        <p:txBody>
          <a:bodyPr>
            <a:normAutofit fontScale="90000"/>
          </a:bodyPr>
          <a:lstStyle/>
          <a:p>
            <a:r>
              <a:rPr lang="pl-PL" dirty="0" smtClean="0">
                <a:latin typeface="Times New Roman" pitchFamily="18" charset="0"/>
                <a:cs typeface="Times New Roman" pitchFamily="18" charset="0"/>
              </a:rPr>
              <a:t>Publikacja, która otrzymała nagrodę za największą liczbę cytowań</a:t>
            </a:r>
            <a:endParaRPr lang="pl-PL" dirty="0">
              <a:latin typeface="Times New Roman" pitchFamily="18" charset="0"/>
              <a:cs typeface="Times New Roman" pitchFamily="18" charset="0"/>
            </a:endParaRPr>
          </a:p>
        </p:txBody>
      </p:sp>
      <p:pic>
        <p:nvPicPr>
          <p:cNvPr id="43010" name="Picture 2" descr="http://www.opengatecollaboration.org/sites/opengatecollaboration.org/files/citationsPrize2.jpg"/>
          <p:cNvPicPr>
            <a:picLocks noChangeAspect="1" noChangeArrowheads="1"/>
          </p:cNvPicPr>
          <p:nvPr/>
        </p:nvPicPr>
        <p:blipFill>
          <a:blip r:embed="rId2" cstate="print"/>
          <a:srcRect/>
          <a:stretch>
            <a:fillRect/>
          </a:stretch>
        </p:blipFill>
        <p:spPr bwMode="auto">
          <a:xfrm>
            <a:off x="2915816" y="2348880"/>
            <a:ext cx="3065994" cy="43137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Cel pracy</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pPr>
              <a:buNone/>
            </a:pPr>
            <a:r>
              <a:rPr lang="pl-PL" dirty="0" smtClean="0">
                <a:latin typeface="Times New Roman" pitchFamily="18" charset="0"/>
                <a:cs typeface="Times New Roman" pitchFamily="18" charset="0"/>
              </a:rPr>
              <a:t>Celem niniejszej pracy jest pokazanie:</a:t>
            </a:r>
          </a:p>
          <a:p>
            <a:r>
              <a:rPr lang="pl-PL" dirty="0" smtClean="0">
                <a:latin typeface="Times New Roman" pitchFamily="18" charset="0"/>
                <a:cs typeface="Times New Roman" pitchFamily="18" charset="0"/>
              </a:rPr>
              <a:t>czym jest </a:t>
            </a:r>
            <a:r>
              <a:rPr lang="pl-PL" dirty="0" err="1" smtClean="0">
                <a:latin typeface="Times New Roman" pitchFamily="18" charset="0"/>
                <a:cs typeface="Times New Roman" pitchFamily="18" charset="0"/>
              </a:rPr>
              <a:t>Gate</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gdzie można zastosować symulację wykonaną w tym środowisku</a:t>
            </a:r>
          </a:p>
          <a:p>
            <a:r>
              <a:rPr lang="pl-PL" dirty="0" smtClean="0">
                <a:latin typeface="Times New Roman" pitchFamily="18" charset="0"/>
                <a:cs typeface="Times New Roman" pitchFamily="18" charset="0"/>
              </a:rPr>
              <a:t>jak wygląda przebieg instalacji</a:t>
            </a:r>
          </a:p>
          <a:p>
            <a:r>
              <a:rPr lang="pl-PL" dirty="0" smtClean="0">
                <a:latin typeface="Times New Roman" pitchFamily="18" charset="0"/>
                <a:cs typeface="Times New Roman" pitchFamily="18" charset="0"/>
              </a:rPr>
              <a:t>jak wygląda tworzony w nim świat</a:t>
            </a:r>
          </a:p>
          <a:p>
            <a:r>
              <a:rPr lang="pl-PL" dirty="0" smtClean="0">
                <a:latin typeface="Times New Roman" pitchFamily="18" charset="0"/>
                <a:cs typeface="Times New Roman" pitchFamily="18" charset="0"/>
              </a:rPr>
              <a:t>jakie zjawiska fizyczne można zasymulować</a:t>
            </a:r>
          </a:p>
          <a:p>
            <a:r>
              <a:rPr lang="pl-PL" dirty="0" smtClean="0">
                <a:latin typeface="Times New Roman" pitchFamily="18" charset="0"/>
                <a:cs typeface="Times New Roman" pitchFamily="18" charset="0"/>
              </a:rPr>
              <a:t>jak wygląda kod programu</a:t>
            </a:r>
          </a:p>
          <a:p>
            <a:r>
              <a:rPr lang="pl-PL" dirty="0" smtClean="0">
                <a:latin typeface="Times New Roman" pitchFamily="18" charset="0"/>
                <a:cs typeface="Times New Roman" pitchFamily="18" charset="0"/>
              </a:rPr>
              <a:t>stworzenie przykładowej symulacji</a:t>
            </a:r>
            <a:endParaRPr lang="pl-PL"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08720"/>
            <a:ext cx="8229600" cy="1143000"/>
          </a:xfrm>
        </p:spPr>
        <p:txBody>
          <a:bodyPr>
            <a:normAutofit fontScale="90000"/>
          </a:bodyPr>
          <a:lstStyle/>
          <a:p>
            <a:r>
              <a:rPr lang="pl-PL" dirty="0" smtClean="0">
                <a:latin typeface="Times New Roman" pitchFamily="18" charset="0"/>
                <a:cs typeface="Times New Roman" pitchFamily="18" charset="0"/>
              </a:rPr>
              <a:t>Prosty dostęp do dokumentacji GATE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1988840"/>
            <a:ext cx="8229600" cy="1180728"/>
          </a:xfrm>
        </p:spPr>
        <p:txBody>
          <a:bodyPr/>
          <a:lstStyle/>
          <a:p>
            <a:r>
              <a:rPr lang="pl-PL" dirty="0" smtClean="0"/>
              <a:t>Dokumentacja na </a:t>
            </a:r>
            <a:r>
              <a:rPr lang="pl-PL" dirty="0" err="1" smtClean="0"/>
              <a:t>wikipedii</a:t>
            </a:r>
            <a:endParaRPr lang="pl-PL" dirty="0" smtClean="0"/>
          </a:p>
          <a:p>
            <a:endParaRPr lang="pl-PL" dirty="0" smtClean="0"/>
          </a:p>
        </p:txBody>
      </p:sp>
      <p:sp>
        <p:nvSpPr>
          <p:cNvPr id="5" name="Prostokąt 4"/>
          <p:cNvSpPr/>
          <p:nvPr/>
        </p:nvSpPr>
        <p:spPr>
          <a:xfrm>
            <a:off x="323528" y="5445224"/>
            <a:ext cx="7488832" cy="523220"/>
          </a:xfrm>
          <a:prstGeom prst="rect">
            <a:avLst/>
          </a:prstGeom>
        </p:spPr>
        <p:txBody>
          <a:bodyPr wrap="square">
            <a:spAutoFit/>
          </a:bodyPr>
          <a:lstStyle/>
          <a:p>
            <a:pPr>
              <a:buFont typeface="Arial" pitchFamily="34" charset="0"/>
              <a:buChar char="•"/>
            </a:pPr>
            <a:r>
              <a:rPr lang="pl-PL" sz="2800" dirty="0" smtClean="0"/>
              <a:t>Na stronie internetowej GATE: </a:t>
            </a:r>
            <a:endParaRPr lang="pl-PL" sz="2800" dirty="0"/>
          </a:p>
        </p:txBody>
      </p:sp>
      <p:pic>
        <p:nvPicPr>
          <p:cNvPr id="2051" name="Picture 3"/>
          <p:cNvPicPr>
            <a:picLocks noChangeAspect="1" noChangeArrowheads="1"/>
          </p:cNvPicPr>
          <p:nvPr/>
        </p:nvPicPr>
        <p:blipFill>
          <a:blip r:embed="rId2" cstate="print"/>
          <a:srcRect/>
          <a:stretch>
            <a:fillRect/>
          </a:stretch>
        </p:blipFill>
        <p:spPr bwMode="auto">
          <a:xfrm>
            <a:off x="323528" y="2564904"/>
            <a:ext cx="8604690" cy="2855962"/>
          </a:xfrm>
          <a:prstGeom prst="rect">
            <a:avLst/>
          </a:prstGeom>
          <a:noFill/>
          <a:ln w="9525">
            <a:noFill/>
            <a:miter lim="800000"/>
            <a:headEnd/>
            <a:tailEnd/>
          </a:ln>
        </p:spPr>
      </p:pic>
      <p:sp>
        <p:nvSpPr>
          <p:cNvPr id="7" name="Prostokąt 6"/>
          <p:cNvSpPr/>
          <p:nvPr/>
        </p:nvSpPr>
        <p:spPr>
          <a:xfrm>
            <a:off x="1331640" y="6093296"/>
            <a:ext cx="3843616" cy="369332"/>
          </a:xfrm>
          <a:prstGeom prst="rect">
            <a:avLst/>
          </a:prstGeom>
        </p:spPr>
        <p:txBody>
          <a:bodyPr wrap="none">
            <a:spAutoFit/>
          </a:bodyPr>
          <a:lstStyle/>
          <a:p>
            <a:r>
              <a:rPr lang="pl-PL" dirty="0" smtClean="0">
                <a:hlinkClick r:id="rId3"/>
              </a:rPr>
              <a:t>http://www.opengatecollaboration.org</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Dlaczego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1988840"/>
            <a:ext cx="8229600" cy="4608512"/>
          </a:xfrm>
        </p:spPr>
        <p:txBody>
          <a:bodyPr>
            <a:normAutofit fontScale="92500" lnSpcReduction="20000"/>
          </a:bodyPr>
          <a:lstStyle/>
          <a:p>
            <a:r>
              <a:rPr lang="pl-PL" sz="2800" dirty="0" smtClean="0">
                <a:latin typeface="Times New Roman" pitchFamily="18" charset="0"/>
                <a:cs typeface="Times New Roman" pitchFamily="18" charset="0"/>
              </a:rPr>
              <a:t>Posiada wiele zalet między innymi łatwość w określeniu geometrii urządzeń składających się z wielu takich samych, powtarzających się elementów.</a:t>
            </a:r>
          </a:p>
          <a:p>
            <a:r>
              <a:rPr lang="pl-PL" sz="2800" dirty="0" smtClean="0">
                <a:latin typeface="Times New Roman" pitchFamily="18" charset="0"/>
                <a:cs typeface="Times New Roman" pitchFamily="18" charset="0"/>
              </a:rPr>
              <a:t>Potrafi zasymulować detektory, źródła, pacjenta, fantom, uwzględniając ruch (detektora, pacjenta)</a:t>
            </a:r>
          </a:p>
          <a:p>
            <a:r>
              <a:rPr lang="pl-PL" sz="2800" dirty="0" smtClean="0">
                <a:latin typeface="Times New Roman" pitchFamily="18" charset="0"/>
                <a:cs typeface="Times New Roman" pitchFamily="18" charset="0"/>
              </a:rPr>
              <a:t>Kolejną zaletą są skrypty poleceń do definiowania wszystkich parametrów symulacji (geometria konstrukcji, specyfikacji procesów fizycznych, źródła)</a:t>
            </a:r>
          </a:p>
          <a:p>
            <a:r>
              <a:rPr lang="pl-PL" sz="2800" dirty="0" smtClean="0">
                <a:latin typeface="Times New Roman" pitchFamily="18" charset="0"/>
                <a:cs typeface="Times New Roman" pitchFamily="18" charset="0"/>
              </a:rPr>
              <a:t>Procesy są zależne od czasu (rozpad promieniotwórczy, ruch)</a:t>
            </a:r>
          </a:p>
          <a:p>
            <a:r>
              <a:rPr lang="pl-PL" sz="2800" dirty="0" smtClean="0">
                <a:latin typeface="Times New Roman" pitchFamily="18" charset="0"/>
                <a:cs typeface="Times New Roman" pitchFamily="18" charset="0"/>
              </a:rPr>
              <a:t>Ważną zaletą jest również prostota stosowanego języka skryptowego, która pozwala na uwzględnienie złożonych zjawisk fizycznych za pomocą pojedynczych </a:t>
            </a:r>
            <a:r>
              <a:rPr lang="pl-PL" sz="2800" smtClean="0">
                <a:latin typeface="Times New Roman" pitchFamily="18" charset="0"/>
                <a:cs typeface="Times New Roman" pitchFamily="18" charset="0"/>
              </a:rPr>
              <a:t>linijek kodu</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Od czego zacząć?</a:t>
            </a:r>
            <a:endParaRPr lang="pl-PL"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75656" y="2204864"/>
            <a:ext cx="6246732" cy="3999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060848"/>
            <a:ext cx="8229600" cy="4525963"/>
          </a:xfrm>
        </p:spPr>
        <p:txBody>
          <a:bodyPr>
            <a:normAutofit lnSpcReduction="10000"/>
          </a:bodyPr>
          <a:lstStyle/>
          <a:p>
            <a:r>
              <a:rPr lang="pl-PL" sz="2800" dirty="0" smtClean="0">
                <a:latin typeface="Times New Roman" pitchFamily="18" charset="0"/>
                <a:cs typeface="Times New Roman" pitchFamily="18" charset="0"/>
              </a:rPr>
              <a:t>Należy zainstalować:</a:t>
            </a:r>
          </a:p>
          <a:p>
            <a:pPr>
              <a:buFont typeface="Wingdings" pitchFamily="2" charset="2"/>
              <a:buChar char="ü"/>
            </a:pPr>
            <a:r>
              <a:rPr lang="pl-PL" sz="2800" dirty="0" smtClean="0">
                <a:latin typeface="Times New Roman" pitchFamily="18" charset="0"/>
                <a:cs typeface="Times New Roman" pitchFamily="18" charset="0"/>
              </a:rPr>
              <a:t>CLHEP 2.0.4.5 do 2.1.1.0</a:t>
            </a:r>
          </a:p>
          <a:p>
            <a:pPr>
              <a:buFont typeface="Wingdings" pitchFamily="2" charset="2"/>
              <a:buChar char="ü"/>
            </a:pPr>
            <a:r>
              <a:rPr lang="pl-PL" sz="2800" dirty="0" smtClean="0">
                <a:latin typeface="Times New Roman" pitchFamily="18" charset="0"/>
                <a:cs typeface="Times New Roman" pitchFamily="18" charset="0"/>
              </a:rPr>
              <a:t>ROOT co najmniej 5.14</a:t>
            </a:r>
          </a:p>
          <a:p>
            <a:pPr>
              <a:buFont typeface="Wingdings" pitchFamily="2" charset="2"/>
              <a:buChar char="ü"/>
            </a:pPr>
            <a:r>
              <a:rPr lang="pl-PL" sz="2800" dirty="0" smtClean="0">
                <a:latin typeface="Times New Roman" pitchFamily="18" charset="0"/>
                <a:cs typeface="Times New Roman" pitchFamily="18" charset="0"/>
              </a:rPr>
              <a:t>Geant4 9.5 p01</a:t>
            </a:r>
          </a:p>
          <a:p>
            <a:pPr>
              <a:buFont typeface="Wingdings" pitchFamily="2" charset="2"/>
              <a:buChar char="ü"/>
            </a:pPr>
            <a:r>
              <a:rPr lang="pl-PL" sz="2800" dirty="0" err="1" smtClean="0">
                <a:latin typeface="Times New Roman" pitchFamily="18" charset="0"/>
                <a:cs typeface="Times New Roman" pitchFamily="18" charset="0"/>
              </a:rPr>
              <a:t>Gcc</a:t>
            </a:r>
            <a:r>
              <a:rPr lang="pl-PL" sz="2800" dirty="0" smtClean="0">
                <a:latin typeface="Times New Roman" pitchFamily="18" charset="0"/>
                <a:cs typeface="Times New Roman" pitchFamily="18" charset="0"/>
              </a:rPr>
              <a:t> 3.2 do 4.6</a:t>
            </a:r>
          </a:p>
          <a:p>
            <a:pPr>
              <a:buFont typeface="Wingdings" pitchFamily="2" charset="2"/>
              <a:buChar char="ü"/>
            </a:pPr>
            <a:r>
              <a:rPr lang="pl-PL" sz="2800" dirty="0" smtClean="0">
                <a:latin typeface="Times New Roman" pitchFamily="18" charset="0"/>
                <a:cs typeface="Times New Roman" pitchFamily="18" charset="0"/>
              </a:rPr>
              <a:t> </a:t>
            </a:r>
            <a:r>
              <a:rPr lang="pl-PL" sz="2800" dirty="0" err="1" smtClean="0">
                <a:latin typeface="Times New Roman" pitchFamily="18" charset="0"/>
                <a:cs typeface="Times New Roman" pitchFamily="18" charset="0"/>
              </a:rPr>
              <a:t>Gate</a:t>
            </a:r>
            <a:r>
              <a:rPr lang="pl-PL" sz="2800" dirty="0" smtClean="0">
                <a:latin typeface="Times New Roman" pitchFamily="18" charset="0"/>
                <a:cs typeface="Times New Roman" pitchFamily="18" charset="0"/>
              </a:rPr>
              <a:t> 6.2.0</a:t>
            </a:r>
          </a:p>
          <a:p>
            <a:r>
              <a:rPr lang="pl-PL" sz="2800" dirty="0" smtClean="0">
                <a:latin typeface="Times New Roman" pitchFamily="18" charset="0"/>
                <a:cs typeface="Times New Roman" pitchFamily="18" charset="0"/>
              </a:rPr>
              <a:t>W tym celu można skorzystać z wskazówek na stronie internetowej: </a:t>
            </a:r>
            <a:r>
              <a:rPr lang="pl-PL" sz="2800" dirty="0" smtClean="0">
                <a:latin typeface="Times New Roman" pitchFamily="18" charset="0"/>
                <a:cs typeface="Times New Roman" pitchFamily="18" charset="0"/>
                <a:hlinkClick r:id="rId2"/>
              </a:rPr>
              <a:t>http://wiki.opengatecollaboration.org/index.php/New_Compilation_ProcedureV6.2#Package_required</a:t>
            </a:r>
            <a:endParaRPr lang="pl-PL" sz="280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3131840" y="764704"/>
            <a:ext cx="2880320"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Maszyna wirtualna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a:bodyPr>
          <a:lstStyle/>
          <a:p>
            <a:r>
              <a:rPr lang="pl-PL" sz="2800" dirty="0" smtClean="0">
                <a:latin typeface="Times New Roman" pitchFamily="18" charset="0"/>
                <a:cs typeface="Times New Roman" pitchFamily="18" charset="0"/>
              </a:rPr>
              <a:t>Szybki i prosty sposób zainstalowania </a:t>
            </a:r>
            <a:r>
              <a:rPr lang="pl-PL" sz="2800" dirty="0" err="1" smtClean="0">
                <a:latin typeface="Times New Roman" pitchFamily="18" charset="0"/>
                <a:cs typeface="Times New Roman" pitchFamily="18" charset="0"/>
              </a:rPr>
              <a:t>Gate</a:t>
            </a:r>
            <a:endParaRPr lang="pl-PL"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Po pierwsze ściągnij maszynę wirtualną ze strony</a:t>
            </a:r>
          </a:p>
          <a:p>
            <a:pPr>
              <a:buNone/>
            </a:pPr>
            <a:r>
              <a:rPr lang="pl-PL" sz="2800" dirty="0" smtClean="0">
                <a:latin typeface="Times New Roman" pitchFamily="18" charset="0"/>
                <a:cs typeface="Times New Roman" pitchFamily="18" charset="0"/>
                <a:hlinkClick r:id="rId2"/>
              </a:rPr>
              <a:t>http://www.dobreprogramy.pl/VirtualBox,Program,Windows,13122.html</a:t>
            </a:r>
            <a:endParaRPr lang="pl-PL"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Po drugie ściągnij </a:t>
            </a:r>
            <a:r>
              <a:rPr lang="pl-PL" sz="2800" dirty="0" err="1" smtClean="0">
                <a:latin typeface="Times New Roman" pitchFamily="18" charset="0"/>
                <a:cs typeface="Times New Roman" pitchFamily="18" charset="0"/>
              </a:rPr>
              <a:t>vGate</a:t>
            </a:r>
            <a:r>
              <a:rPr lang="pl-PL" sz="2800" dirty="0" smtClean="0">
                <a:latin typeface="Times New Roman" pitchFamily="18" charset="0"/>
                <a:cs typeface="Times New Roman" pitchFamily="18" charset="0"/>
              </a:rPr>
              <a:t> ze strony internetowej (znajduje się tam paczka ze wszystkimi potrzebnymi programami)</a:t>
            </a:r>
          </a:p>
          <a:p>
            <a:pPr>
              <a:buNone/>
            </a:pPr>
            <a:r>
              <a:rPr lang="pl-PL" sz="2800" dirty="0" smtClean="0">
                <a:latin typeface="Times New Roman" pitchFamily="18" charset="0"/>
                <a:cs typeface="Times New Roman" pitchFamily="18" charset="0"/>
                <a:hlinkClick r:id="rId3"/>
              </a:rPr>
              <a:t>http://www.opengatecollaboration.org/node/154#attachments</a:t>
            </a:r>
            <a:r>
              <a:rPr lang="pl-PL" sz="2800" dirty="0" smtClean="0">
                <a:latin typeface="Times New Roman" pitchFamily="18" charset="0"/>
                <a:cs typeface="Times New Roman" pitchFamily="18" charset="0"/>
              </a:rPr>
              <a:t> oraz rozpakuj ściągniętą paczkę </a:t>
            </a:r>
          </a:p>
          <a:p>
            <a:pPr>
              <a:buNone/>
            </a:pPr>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Dalej…</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1935480"/>
            <a:ext cx="8229600" cy="1421512"/>
          </a:xfrm>
        </p:spPr>
        <p:txBody>
          <a:bodyPr>
            <a:normAutofit/>
          </a:bodyPr>
          <a:lstStyle/>
          <a:p>
            <a:r>
              <a:rPr lang="pl-PL" sz="2800" dirty="0" smtClean="0">
                <a:latin typeface="Times New Roman" pitchFamily="18" charset="0"/>
                <a:cs typeface="Times New Roman" pitchFamily="18" charset="0"/>
              </a:rPr>
              <a:t>Instalujemy maszynę wirtualną</a:t>
            </a:r>
          </a:p>
          <a:p>
            <a:r>
              <a:rPr lang="pl-PL" sz="2800" dirty="0" smtClean="0">
                <a:latin typeface="Times New Roman" pitchFamily="18" charset="0"/>
                <a:cs typeface="Times New Roman" pitchFamily="18" charset="0"/>
              </a:rPr>
              <a:t>Otwieramy </a:t>
            </a:r>
            <a:r>
              <a:rPr lang="pl-PL" sz="2800" dirty="0" err="1" smtClean="0">
                <a:latin typeface="Times New Roman" pitchFamily="18" charset="0"/>
                <a:cs typeface="Times New Roman" pitchFamily="18" charset="0"/>
              </a:rPr>
              <a:t>Virtual</a:t>
            </a:r>
            <a:r>
              <a:rPr lang="pl-PL" sz="2800" dirty="0" smtClean="0">
                <a:latin typeface="Times New Roman" pitchFamily="18" charset="0"/>
                <a:cs typeface="Times New Roman" pitchFamily="18" charset="0"/>
              </a:rPr>
              <a:t> </a:t>
            </a:r>
            <a:r>
              <a:rPr lang="pl-PL" sz="2800" dirty="0" err="1" smtClean="0">
                <a:latin typeface="Times New Roman" pitchFamily="18" charset="0"/>
                <a:cs typeface="Times New Roman" pitchFamily="18" charset="0"/>
              </a:rPr>
              <a:t>Box</a:t>
            </a:r>
            <a:endParaRPr lang="pl-PL" sz="2800"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cstate="print"/>
          <a:srcRect/>
          <a:stretch>
            <a:fillRect/>
          </a:stretch>
        </p:blipFill>
        <p:spPr bwMode="auto">
          <a:xfrm>
            <a:off x="1907704" y="2996952"/>
            <a:ext cx="4880046"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Tworzymy nową maszynę</a:t>
            </a:r>
            <a:endParaRPr lang="pl-PL"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1259632" y="1778360"/>
            <a:ext cx="6876256" cy="5079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836712"/>
            <a:ext cx="8229600" cy="2031504"/>
          </a:xfrm>
        </p:spPr>
        <p:txBody>
          <a:bodyPr>
            <a:normAutofit/>
          </a:bodyPr>
          <a:lstStyle/>
          <a:p>
            <a:r>
              <a:rPr lang="pl-PL" sz="2800" dirty="0" smtClean="0">
                <a:latin typeface="Times New Roman" pitchFamily="18" charset="0"/>
                <a:cs typeface="Times New Roman" pitchFamily="18" charset="0"/>
              </a:rPr>
              <a:t>Wpisujemy dowolną nazwę dla maszyny</a:t>
            </a:r>
          </a:p>
          <a:p>
            <a:r>
              <a:rPr lang="pl-PL" sz="2800" dirty="0" smtClean="0">
                <a:latin typeface="Times New Roman" pitchFamily="18" charset="0"/>
                <a:cs typeface="Times New Roman" pitchFamily="18" charset="0"/>
              </a:rPr>
              <a:t>Wybieramy typ – Linux</a:t>
            </a:r>
          </a:p>
          <a:p>
            <a:r>
              <a:rPr lang="pl-PL" sz="2800" dirty="0" smtClean="0">
                <a:latin typeface="Times New Roman" pitchFamily="18" charset="0"/>
                <a:cs typeface="Times New Roman" pitchFamily="18" charset="0"/>
              </a:rPr>
              <a:t>Klikamy na przycisk </a:t>
            </a:r>
            <a:r>
              <a:rPr lang="pl-PL" sz="2800" dirty="0" err="1" smtClean="0">
                <a:latin typeface="Times New Roman" pitchFamily="18" charset="0"/>
                <a:cs typeface="Times New Roman" pitchFamily="18" charset="0"/>
              </a:rPr>
              <a:t>Next</a:t>
            </a:r>
            <a:endParaRPr lang="pl-PL" sz="2800"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2" cstate="print"/>
          <a:srcRect/>
          <a:stretch>
            <a:fillRect/>
          </a:stretch>
        </p:blipFill>
        <p:spPr bwMode="auto">
          <a:xfrm>
            <a:off x="1979712" y="2348880"/>
            <a:ext cx="5348046" cy="4449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Wybieramy rozmiar pamięci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5580112" y="2276872"/>
            <a:ext cx="3250704" cy="4104456"/>
          </a:xfrm>
        </p:spPr>
        <p:txBody>
          <a:bodyPr/>
          <a:lstStyle/>
          <a:p>
            <a:r>
              <a:rPr lang="pl-PL" dirty="0" smtClean="0">
                <a:latin typeface="Times New Roman" pitchFamily="18" charset="0"/>
                <a:cs typeface="Times New Roman" pitchFamily="18" charset="0"/>
              </a:rPr>
              <a:t>Minimalny rozmiar pamięci to 1024 MB</a:t>
            </a:r>
          </a:p>
          <a:p>
            <a:r>
              <a:rPr lang="pl-PL" dirty="0" smtClean="0">
                <a:latin typeface="Times New Roman" pitchFamily="18" charset="0"/>
                <a:cs typeface="Times New Roman" pitchFamily="18" charset="0"/>
              </a:rPr>
              <a:t>Klikamy przycisk </a:t>
            </a:r>
            <a:r>
              <a:rPr lang="pl-PL" dirty="0" err="1" smtClean="0">
                <a:latin typeface="Times New Roman" pitchFamily="18" charset="0"/>
                <a:cs typeface="Times New Roman" pitchFamily="18" charset="0"/>
              </a:rPr>
              <a:t>Next</a:t>
            </a:r>
            <a:endParaRPr lang="pl-PL"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0" y="1772816"/>
            <a:ext cx="5688632" cy="478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Tworzymy dysk twardy z </a:t>
            </a:r>
            <a:r>
              <a:rPr lang="pl-PL" dirty="0" err="1" smtClean="0">
                <a:latin typeface="Times New Roman" pitchFamily="18" charset="0"/>
                <a:cs typeface="Times New Roman" pitchFamily="18" charset="0"/>
              </a:rPr>
              <a:t>vGate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5220072" y="2132856"/>
            <a:ext cx="3744416" cy="3672408"/>
          </a:xfrm>
        </p:spPr>
        <p:txBody>
          <a:bodyPr>
            <a:normAutofit/>
          </a:bodyPr>
          <a:lstStyle/>
          <a:p>
            <a:r>
              <a:rPr lang="pl-PL" dirty="0" smtClean="0">
                <a:latin typeface="Times New Roman" pitchFamily="18" charset="0"/>
                <a:cs typeface="Times New Roman" pitchFamily="18" charset="0"/>
              </a:rPr>
              <a:t>Zaznaczamy jak na rysunku obok ostatni podpunkt, wybieramy z folderu plik z </a:t>
            </a:r>
            <a:r>
              <a:rPr lang="pl-PL" dirty="0" err="1" smtClean="0">
                <a:latin typeface="Times New Roman" pitchFamily="18" charset="0"/>
                <a:cs typeface="Times New Roman" pitchFamily="18" charset="0"/>
              </a:rPr>
              <a:t>vGate</a:t>
            </a:r>
            <a:r>
              <a:rPr lang="pl-PL" dirty="0" smtClean="0">
                <a:latin typeface="Times New Roman" pitchFamily="18" charset="0"/>
                <a:cs typeface="Times New Roman" pitchFamily="18" charset="0"/>
              </a:rPr>
              <a:t>, który ściągnęliśmy i rozpakowaliśmy</a:t>
            </a:r>
          </a:p>
          <a:p>
            <a:r>
              <a:rPr lang="pl-PL" dirty="0" smtClean="0">
                <a:latin typeface="Times New Roman" pitchFamily="18" charset="0"/>
                <a:cs typeface="Times New Roman" pitchFamily="18" charset="0"/>
              </a:rPr>
              <a:t>Klikamy na przycisk </a:t>
            </a:r>
            <a:r>
              <a:rPr lang="pl-PL" dirty="0" err="1" smtClean="0">
                <a:latin typeface="Times New Roman" pitchFamily="18" charset="0"/>
                <a:cs typeface="Times New Roman" pitchFamily="18" charset="0"/>
              </a:rPr>
              <a:t>Create</a:t>
            </a:r>
            <a:endParaRPr lang="pl-PL"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179512" y="1916832"/>
            <a:ext cx="507175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latin typeface="Times New Roman" pitchFamily="18" charset="0"/>
                <a:cs typeface="Times New Roman" pitchFamily="18" charset="0"/>
              </a:rPr>
              <a:t>GATE</a:t>
            </a:r>
            <a:endParaRPr lang="pl-PL" dirty="0">
              <a:latin typeface="Times New Roman" pitchFamily="18" charset="0"/>
              <a:cs typeface="Times New Roman" pitchFamily="18" charset="0"/>
            </a:endParaRPr>
          </a:p>
        </p:txBody>
      </p:sp>
      <p:sp>
        <p:nvSpPr>
          <p:cNvPr id="4" name="Symbol zastępczy zawartości 3"/>
          <p:cNvSpPr>
            <a:spLocks noGrp="1"/>
          </p:cNvSpPr>
          <p:nvPr>
            <p:ph idx="1"/>
          </p:nvPr>
        </p:nvSpPr>
        <p:spPr>
          <a:xfrm>
            <a:off x="457200" y="2132856"/>
            <a:ext cx="8229600" cy="4191744"/>
          </a:xfrm>
        </p:spPr>
        <p:txBody>
          <a:bodyPr>
            <a:normAutofit/>
          </a:bodyPr>
          <a:lstStyle/>
          <a:p>
            <a:r>
              <a:rPr lang="pl-PL" sz="3200" dirty="0" smtClean="0">
                <a:latin typeface="Times New Roman" pitchFamily="18" charset="0"/>
                <a:cs typeface="Times New Roman" pitchFamily="18" charset="0"/>
              </a:rPr>
              <a:t>jest oprogramowaniem </a:t>
            </a:r>
            <a:r>
              <a:rPr lang="pl-PL" sz="3200" dirty="0" err="1" smtClean="0">
                <a:latin typeface="Times New Roman" pitchFamily="18" charset="0"/>
                <a:cs typeface="Times New Roman" pitchFamily="18" charset="0"/>
              </a:rPr>
              <a:t>Opensource</a:t>
            </a:r>
            <a:endParaRPr lang="pl-PL"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symuluje obrazowanie (SPECT, PET, CT) oraz radioterapię (standardową oraz </a:t>
            </a:r>
            <a:r>
              <a:rPr lang="pl-PL" sz="3200" dirty="0" err="1" smtClean="0">
                <a:latin typeface="Times New Roman" pitchFamily="18" charset="0"/>
                <a:cs typeface="Times New Roman" pitchFamily="18" charset="0"/>
              </a:rPr>
              <a:t>hadronową</a:t>
            </a:r>
            <a:r>
              <a:rPr lang="pl-PL" sz="3200" dirty="0" smtClean="0">
                <a:latin typeface="Times New Roman" pitchFamily="18" charset="0"/>
                <a:cs typeface="Times New Roman" pitchFamily="18" charset="0"/>
              </a:rPr>
              <a:t>), na podstawie Geant4</a:t>
            </a:r>
          </a:p>
          <a:p>
            <a:r>
              <a:rPr lang="pl-PL" sz="3200" dirty="0" smtClean="0">
                <a:latin typeface="Times New Roman" pitchFamily="18" charset="0"/>
                <a:cs typeface="Times New Roman" pitchFamily="18" charset="0"/>
              </a:rPr>
              <a:t>buduje geometrię </a:t>
            </a:r>
            <a:r>
              <a:rPr lang="pl-PL" sz="3200" dirty="0">
                <a:latin typeface="Times New Roman" pitchFamily="18" charset="0"/>
                <a:cs typeface="Times New Roman" pitchFamily="18" charset="0"/>
              </a:rPr>
              <a:t>(nawet </a:t>
            </a:r>
            <a:r>
              <a:rPr lang="pl-PL" sz="3200" dirty="0" smtClean="0">
                <a:latin typeface="Times New Roman" pitchFamily="18" charset="0"/>
                <a:cs typeface="Times New Roman" pitchFamily="18" charset="0"/>
              </a:rPr>
              <a:t>tą </a:t>
            </a:r>
            <a:r>
              <a:rPr lang="pl-PL" sz="3200" dirty="0">
                <a:latin typeface="Times New Roman" pitchFamily="18" charset="0"/>
                <a:cs typeface="Times New Roman" pitchFamily="18" charset="0"/>
              </a:rPr>
              <a:t>najbardziej </a:t>
            </a:r>
            <a:r>
              <a:rPr lang="pl-PL" sz="3200" dirty="0" smtClean="0">
                <a:latin typeface="Times New Roman" pitchFamily="18" charset="0"/>
                <a:cs typeface="Times New Roman" pitchFamily="18" charset="0"/>
              </a:rPr>
              <a:t>skomplikowaną)</a:t>
            </a:r>
            <a:endParaRPr lang="pl-PL" sz="3200" dirty="0">
              <a:latin typeface="Times New Roman" pitchFamily="18" charset="0"/>
              <a:cs typeface="Times New Roman" pitchFamily="18" charset="0"/>
            </a:endParaRPr>
          </a:p>
          <a:p>
            <a:r>
              <a:rPr lang="pl-PL" sz="3200" dirty="0" smtClean="0">
                <a:latin typeface="Times New Roman" pitchFamily="18" charset="0"/>
                <a:cs typeface="Times New Roman" pitchFamily="18" charset="0"/>
              </a:rPr>
              <a:t>wizualizuję w 3D</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980728"/>
            <a:ext cx="8229600" cy="1143000"/>
          </a:xfrm>
        </p:spPr>
        <p:txBody>
          <a:bodyPr>
            <a:normAutofit fontScale="90000"/>
          </a:bodyPr>
          <a:lstStyle/>
          <a:p>
            <a:r>
              <a:rPr lang="pl-PL" dirty="0" smtClean="0">
                <a:latin typeface="Times New Roman" pitchFamily="18" charset="0"/>
                <a:cs typeface="Times New Roman" pitchFamily="18" charset="0"/>
              </a:rPr>
              <a:t>Ustawiamy opcje przyspieszania </a:t>
            </a:r>
            <a:br>
              <a:rPr lang="pl-PL" dirty="0" smtClean="0">
                <a:latin typeface="Times New Roman" pitchFamily="18" charset="0"/>
                <a:cs typeface="Times New Roman" pitchFamily="18" charset="0"/>
              </a:rPr>
            </a:br>
            <a:r>
              <a:rPr lang="pl-PL" dirty="0" smtClean="0">
                <a:latin typeface="Times New Roman" pitchFamily="18" charset="0"/>
                <a:cs typeface="Times New Roman" pitchFamily="18" charset="0"/>
              </a:rPr>
              <a:t> 			    w 3D </a:t>
            </a:r>
            <a:endParaRPr lang="pl-PL"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971600" y="2066009"/>
            <a:ext cx="6768752" cy="4593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052736"/>
            <a:ext cx="8229600" cy="1143000"/>
          </a:xfrm>
        </p:spPr>
        <p:txBody>
          <a:bodyPr>
            <a:normAutofit fontScale="90000"/>
          </a:bodyPr>
          <a:lstStyle/>
          <a:p>
            <a:r>
              <a:rPr lang="pl-PL" dirty="0" smtClean="0">
                <a:latin typeface="Times New Roman" pitchFamily="18" charset="0"/>
                <a:cs typeface="Times New Roman" pitchFamily="18" charset="0"/>
              </a:rPr>
              <a:t>Otwieramy maszynę wirtualną z   </a:t>
            </a:r>
            <a:r>
              <a:rPr lang="pl-PL" dirty="0" err="1" smtClean="0">
                <a:latin typeface="Times New Roman" pitchFamily="18" charset="0"/>
                <a:cs typeface="Times New Roman" pitchFamily="18" charset="0"/>
              </a:rPr>
              <a:t>Gate</a:t>
            </a:r>
            <a:endParaRPr lang="pl-PL"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1907704" y="1772816"/>
            <a:ext cx="6552728" cy="4895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Wpisywanie HASŁA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4293096"/>
            <a:ext cx="8229600" cy="2031504"/>
          </a:xfrm>
        </p:spPr>
        <p:txBody>
          <a:bodyPr>
            <a:normAutofit/>
          </a:bodyPr>
          <a:lstStyle/>
          <a:p>
            <a:r>
              <a:rPr lang="pl-PL" sz="2800" dirty="0" smtClean="0">
                <a:latin typeface="Times New Roman" pitchFamily="18" charset="0"/>
                <a:cs typeface="Times New Roman" pitchFamily="18" charset="0"/>
              </a:rPr>
              <a:t>Wpisujemy HASŁO: </a:t>
            </a:r>
            <a:r>
              <a:rPr lang="pl-PL" sz="2800" dirty="0" err="1" smtClean="0">
                <a:latin typeface="Times New Roman" pitchFamily="18" charset="0"/>
                <a:cs typeface="Times New Roman" pitchFamily="18" charset="0"/>
              </a:rPr>
              <a:t>virtual</a:t>
            </a:r>
            <a:r>
              <a:rPr lang="pl-PL" sz="2800" dirty="0" smtClean="0">
                <a:latin typeface="Times New Roman" pitchFamily="18" charset="0"/>
                <a:cs typeface="Times New Roman" pitchFamily="18" charset="0"/>
              </a:rPr>
              <a:t> </a:t>
            </a:r>
          </a:p>
          <a:p>
            <a:r>
              <a:rPr lang="pl-PL" sz="2800" dirty="0" err="1" smtClean="0">
                <a:latin typeface="Times New Roman" pitchFamily="18" charset="0"/>
                <a:cs typeface="Times New Roman" pitchFamily="18" charset="0"/>
              </a:rPr>
              <a:t>Gate</a:t>
            </a:r>
            <a:r>
              <a:rPr lang="pl-PL" sz="2800" dirty="0" smtClean="0">
                <a:latin typeface="Times New Roman" pitchFamily="18" charset="0"/>
                <a:cs typeface="Times New Roman" pitchFamily="18" charset="0"/>
              </a:rPr>
              <a:t> stworzony został pod francuską klawiaturę dlatego należy pamiętać, że zamiast a wpisujemy q i nasze HASŁO na początku brzmi: </a:t>
            </a:r>
            <a:r>
              <a:rPr lang="pl-PL" sz="2800" dirty="0" err="1" smtClean="0">
                <a:solidFill>
                  <a:srgbClr val="FF0000"/>
                </a:solidFill>
                <a:latin typeface="Times New Roman" pitchFamily="18" charset="0"/>
                <a:cs typeface="Times New Roman" pitchFamily="18" charset="0"/>
              </a:rPr>
              <a:t>virtuql</a:t>
            </a:r>
            <a:endParaRPr lang="pl-PL" sz="2800" dirty="0">
              <a:solidFill>
                <a:srgbClr val="FF0000"/>
              </a:solidFill>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cstate="print"/>
          <a:srcRect/>
          <a:stretch>
            <a:fillRect/>
          </a:stretch>
        </p:blipFill>
        <p:spPr bwMode="auto">
          <a:xfrm>
            <a:off x="1763688" y="2060848"/>
            <a:ext cx="4896544" cy="1988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96752"/>
            <a:ext cx="8229600" cy="1143000"/>
          </a:xfrm>
        </p:spPr>
        <p:txBody>
          <a:bodyPr>
            <a:normAutofit fontScale="90000"/>
          </a:bodyPr>
          <a:lstStyle/>
          <a:p>
            <a:r>
              <a:rPr lang="pl-PL" dirty="0" smtClean="0">
                <a:latin typeface="Times New Roman" pitchFamily="18" charset="0"/>
                <a:cs typeface="Times New Roman" pitchFamily="18" charset="0"/>
              </a:rPr>
              <a:t>Zamiana klawiatury z francuskiej na angielską cz1.</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5085184"/>
            <a:ext cx="8229600" cy="1455440"/>
          </a:xfrm>
        </p:spPr>
        <p:txBody>
          <a:bodyPr>
            <a:normAutofit/>
          </a:bodyPr>
          <a:lstStyle/>
          <a:p>
            <a:r>
              <a:rPr lang="pl-PL" sz="2800" dirty="0" smtClean="0">
                <a:latin typeface="Times New Roman" pitchFamily="18" charset="0"/>
                <a:cs typeface="Times New Roman" pitchFamily="18" charset="0"/>
              </a:rPr>
              <a:t>Z paska menu wybieramy i klikamy w prawym górnym rogu przycisk i z opcji wybieramy System </a:t>
            </a:r>
            <a:r>
              <a:rPr lang="pl-PL" sz="2800" dirty="0" err="1" smtClean="0">
                <a:latin typeface="Times New Roman" pitchFamily="18" charset="0"/>
                <a:cs typeface="Times New Roman" pitchFamily="18" charset="0"/>
              </a:rPr>
              <a:t>Settings</a:t>
            </a:r>
            <a:r>
              <a:rPr lang="pl-PL" sz="2800" dirty="0" smtClean="0">
                <a:latin typeface="Times New Roman" pitchFamily="18" charset="0"/>
                <a:cs typeface="Times New Roman" pitchFamily="18" charset="0"/>
              </a:rPr>
              <a:t>…</a:t>
            </a:r>
            <a:endParaRPr lang="pl-PL"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691680" y="2348880"/>
            <a:ext cx="5760640" cy="2765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980728"/>
            <a:ext cx="8229600" cy="1143000"/>
          </a:xfrm>
        </p:spPr>
        <p:txBody>
          <a:bodyPr>
            <a:normAutofit fontScale="90000"/>
          </a:bodyPr>
          <a:lstStyle/>
          <a:p>
            <a:r>
              <a:rPr lang="pl-PL" dirty="0" smtClean="0">
                <a:latin typeface="Times New Roman" pitchFamily="18" charset="0"/>
                <a:cs typeface="Times New Roman" pitchFamily="18" charset="0"/>
              </a:rPr>
              <a:t>Zamiana klawiatury z francuskiej na angielską cz2.</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6012160" y="1988840"/>
            <a:ext cx="3131840" cy="3645024"/>
          </a:xfrm>
        </p:spPr>
        <p:txBody>
          <a:bodyPr>
            <a:normAutofit/>
          </a:bodyPr>
          <a:lstStyle/>
          <a:p>
            <a:r>
              <a:rPr lang="pl-PL" sz="2800" dirty="0" smtClean="0">
                <a:latin typeface="Times New Roman" pitchFamily="18" charset="0"/>
                <a:cs typeface="Times New Roman" pitchFamily="18" charset="0"/>
              </a:rPr>
              <a:t>Wybieramy Keyboard </a:t>
            </a:r>
            <a:r>
              <a:rPr lang="pl-PL" sz="2800" dirty="0" err="1" smtClean="0">
                <a:latin typeface="Times New Roman" pitchFamily="18" charset="0"/>
                <a:cs typeface="Times New Roman" pitchFamily="18" charset="0"/>
              </a:rPr>
              <a:t>Layout</a:t>
            </a:r>
            <a:endParaRPr lang="pl-PL"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2121580"/>
            <a:ext cx="5400600" cy="4554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980728"/>
            <a:ext cx="8229600" cy="1143000"/>
          </a:xfrm>
        </p:spPr>
        <p:txBody>
          <a:bodyPr>
            <a:normAutofit fontScale="90000"/>
          </a:bodyPr>
          <a:lstStyle/>
          <a:p>
            <a:r>
              <a:rPr lang="pl-PL" dirty="0" smtClean="0">
                <a:latin typeface="Times New Roman" pitchFamily="18" charset="0"/>
                <a:cs typeface="Times New Roman" pitchFamily="18" charset="0"/>
              </a:rPr>
              <a:t>Zamiana klawiatury z francuskiej na angielską cz3.</a:t>
            </a:r>
            <a:endParaRPr lang="pl-PL"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043608" y="2114632"/>
            <a:ext cx="6840760" cy="456050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052736"/>
            <a:ext cx="8229600" cy="1143000"/>
          </a:xfrm>
        </p:spPr>
        <p:txBody>
          <a:bodyPr>
            <a:normAutofit fontScale="90000"/>
          </a:bodyPr>
          <a:lstStyle/>
          <a:p>
            <a:r>
              <a:rPr lang="pl-PL" dirty="0" smtClean="0">
                <a:latin typeface="Times New Roman" pitchFamily="18" charset="0"/>
                <a:cs typeface="Times New Roman" pitchFamily="18" charset="0"/>
              </a:rPr>
              <a:t>Zamiana klawiatury z francuskiej na angielską cz4.</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611560" y="5805264"/>
            <a:ext cx="6995120" cy="879376"/>
          </a:xfrm>
        </p:spPr>
        <p:txBody>
          <a:bodyPr>
            <a:normAutofit fontScale="92500" lnSpcReduction="20000"/>
          </a:bodyPr>
          <a:lstStyle/>
          <a:p>
            <a:r>
              <a:rPr lang="pl-PL" sz="2800" dirty="0" smtClean="0">
                <a:latin typeface="Times New Roman" pitchFamily="18" charset="0"/>
                <a:cs typeface="Times New Roman" pitchFamily="18" charset="0"/>
              </a:rPr>
              <a:t>Wybieramy angielską klawiaturę </a:t>
            </a:r>
          </a:p>
          <a:p>
            <a:r>
              <a:rPr lang="pl-PL" sz="2800" dirty="0" smtClean="0">
                <a:latin typeface="Times New Roman" pitchFamily="18" charset="0"/>
                <a:cs typeface="Times New Roman" pitchFamily="18" charset="0"/>
              </a:rPr>
              <a:t>Wciskamy przycisk </a:t>
            </a:r>
            <a:r>
              <a:rPr lang="pl-PL" sz="2800" dirty="0" err="1" smtClean="0">
                <a:latin typeface="Times New Roman" pitchFamily="18" charset="0"/>
                <a:cs typeface="Times New Roman" pitchFamily="18" charset="0"/>
              </a:rPr>
              <a:t>Add</a:t>
            </a:r>
            <a:endParaRPr lang="pl-PL"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123728" y="2276872"/>
            <a:ext cx="5184576" cy="340215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08720"/>
            <a:ext cx="8229600" cy="1143000"/>
          </a:xfrm>
        </p:spPr>
        <p:txBody>
          <a:bodyPr>
            <a:normAutofit fontScale="90000"/>
          </a:bodyPr>
          <a:lstStyle/>
          <a:p>
            <a:r>
              <a:rPr lang="pl-PL" dirty="0" smtClean="0">
                <a:latin typeface="Times New Roman" pitchFamily="18" charset="0"/>
                <a:cs typeface="Times New Roman" pitchFamily="18" charset="0"/>
              </a:rPr>
              <a:t>Zamiana klawiatury z francuskiej na angielską cz5.</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5733256"/>
            <a:ext cx="8229600" cy="1124744"/>
          </a:xfrm>
        </p:spPr>
        <p:txBody>
          <a:bodyPr>
            <a:normAutofit/>
          </a:bodyPr>
          <a:lstStyle/>
          <a:p>
            <a:r>
              <a:rPr lang="pl-PL" dirty="0" smtClean="0">
                <a:latin typeface="Times New Roman" pitchFamily="18" charset="0"/>
                <a:cs typeface="Times New Roman" pitchFamily="18" charset="0"/>
              </a:rPr>
              <a:t>Po wciśnięciu zaznaczonego przycisku ustawi nam się angielska klawiatura na pierwszym miejscu</a:t>
            </a:r>
            <a:endParaRPr lang="pl-PL"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081089" y="2064386"/>
            <a:ext cx="5579143" cy="364585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Uruchomienie terminalu i </a:t>
            </a:r>
            <a:r>
              <a:rPr lang="pl-PL" dirty="0" err="1" smtClean="0">
                <a:latin typeface="Times New Roman" pitchFamily="18" charset="0"/>
                <a:cs typeface="Times New Roman" pitchFamily="18" charset="0"/>
              </a:rPr>
              <a:t>Gate</a:t>
            </a:r>
            <a:endParaRPr lang="pl-PL"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115616" y="1988840"/>
            <a:ext cx="6552728" cy="460375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Podstawowe komendy w terminalu</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lnSpcReduction="10000"/>
          </a:bodyPr>
          <a:lstStyle/>
          <a:p>
            <a:r>
              <a:rPr lang="pl-PL" sz="3200" b="1" dirty="0" err="1" smtClean="0">
                <a:solidFill>
                  <a:schemeClr val="accent4">
                    <a:lumMod val="75000"/>
                  </a:schemeClr>
                </a:solidFill>
                <a:latin typeface="Times New Roman" pitchFamily="18" charset="0"/>
                <a:cs typeface="Times New Roman" pitchFamily="18" charset="0"/>
              </a:rPr>
              <a:t>ls</a:t>
            </a:r>
            <a:r>
              <a:rPr lang="pl-PL" sz="3200" b="1" dirty="0" smtClean="0">
                <a:solidFill>
                  <a:schemeClr val="accent4">
                    <a:lumMod val="75000"/>
                  </a:schemeClr>
                </a:solidFill>
                <a:latin typeface="Times New Roman" pitchFamily="18" charset="0"/>
                <a:cs typeface="Times New Roman" pitchFamily="18" charset="0"/>
              </a:rPr>
              <a:t> -</a:t>
            </a:r>
            <a:r>
              <a:rPr lang="pl-PL" sz="3200" b="1" dirty="0" err="1" smtClean="0">
                <a:solidFill>
                  <a:schemeClr val="accent4">
                    <a:lumMod val="75000"/>
                  </a:schemeClr>
                </a:solidFill>
                <a:latin typeface="Times New Roman" pitchFamily="18" charset="0"/>
                <a:cs typeface="Times New Roman" pitchFamily="18" charset="0"/>
              </a:rPr>
              <a:t>lu</a:t>
            </a:r>
            <a:r>
              <a:rPr lang="pl-PL" sz="3200" b="1" i="1" dirty="0" smtClean="0">
                <a:solidFill>
                  <a:schemeClr val="accent4">
                    <a:lumMod val="75000"/>
                  </a:schemeClr>
                </a:solidFill>
                <a:latin typeface="Times New Roman" pitchFamily="18" charset="0"/>
                <a:cs typeface="Times New Roman" pitchFamily="18" charset="0"/>
              </a:rPr>
              <a:t> </a:t>
            </a:r>
            <a:r>
              <a:rPr lang="pl-PL" sz="3200" i="1" dirty="0" smtClean="0">
                <a:latin typeface="Times New Roman" pitchFamily="18" charset="0"/>
                <a:cs typeface="Times New Roman" pitchFamily="18" charset="0"/>
              </a:rPr>
              <a:t>-</a:t>
            </a:r>
            <a:r>
              <a:rPr lang="pl-PL" sz="3200" i="1" dirty="0" smtClean="0">
                <a:solidFill>
                  <a:schemeClr val="accent4">
                    <a:lumMod val="75000"/>
                  </a:schemeClr>
                </a:solidFill>
                <a:latin typeface="Times New Roman" pitchFamily="18" charset="0"/>
                <a:cs typeface="Times New Roman" pitchFamily="18" charset="0"/>
              </a:rPr>
              <a:t> </a:t>
            </a:r>
            <a:r>
              <a:rPr lang="pl-PL" sz="3200" i="1" dirty="0" smtClean="0">
                <a:latin typeface="Times New Roman" pitchFamily="18" charset="0"/>
                <a:cs typeface="Times New Roman" pitchFamily="18" charset="0"/>
              </a:rPr>
              <a:t>pokazuje zawartość katalogu</a:t>
            </a:r>
            <a:endParaRPr lang="pl-PL" sz="3200" dirty="0" smtClean="0">
              <a:latin typeface="Times New Roman" pitchFamily="18" charset="0"/>
              <a:cs typeface="Times New Roman" pitchFamily="18" charset="0"/>
            </a:endParaRPr>
          </a:p>
          <a:p>
            <a:r>
              <a:rPr lang="pl-PL" sz="3200" b="1" dirty="0" err="1" smtClean="0">
                <a:solidFill>
                  <a:schemeClr val="accent4">
                    <a:lumMod val="75000"/>
                  </a:schemeClr>
                </a:solidFill>
                <a:latin typeface="Times New Roman" pitchFamily="18" charset="0"/>
                <a:cs typeface="Times New Roman" pitchFamily="18" charset="0"/>
              </a:rPr>
              <a:t>cd</a:t>
            </a:r>
            <a:r>
              <a:rPr lang="pl-PL" sz="3200" dirty="0" smtClean="0">
                <a:latin typeface="Times New Roman" pitchFamily="18" charset="0"/>
                <a:cs typeface="Times New Roman" pitchFamily="18" charset="0"/>
              </a:rPr>
              <a:t> </a:t>
            </a:r>
            <a:r>
              <a:rPr lang="pl-PL" sz="3200" i="1" dirty="0" smtClean="0">
                <a:latin typeface="Times New Roman" pitchFamily="18" charset="0"/>
                <a:cs typeface="Times New Roman" pitchFamily="18" charset="0"/>
              </a:rPr>
              <a:t>- zmienia katalog</a:t>
            </a:r>
            <a:endParaRPr lang="pl-PL" sz="3200" dirty="0" smtClean="0">
              <a:latin typeface="Times New Roman" pitchFamily="18" charset="0"/>
              <a:cs typeface="Times New Roman" pitchFamily="18" charset="0"/>
            </a:endParaRPr>
          </a:p>
          <a:p>
            <a:r>
              <a:rPr lang="pl-PL" sz="3200" b="1" dirty="0" err="1" smtClean="0">
                <a:solidFill>
                  <a:schemeClr val="accent4">
                    <a:lumMod val="75000"/>
                  </a:schemeClr>
                </a:solidFill>
                <a:latin typeface="Times New Roman" pitchFamily="18" charset="0"/>
                <a:cs typeface="Times New Roman" pitchFamily="18" charset="0"/>
              </a:rPr>
              <a:t>pwd</a:t>
            </a:r>
            <a:r>
              <a:rPr lang="pl-PL" sz="3200" dirty="0" smtClean="0">
                <a:solidFill>
                  <a:schemeClr val="accent4">
                    <a:lumMod val="75000"/>
                  </a:schemeClr>
                </a:solidFill>
                <a:latin typeface="Times New Roman" pitchFamily="18" charset="0"/>
                <a:cs typeface="Times New Roman" pitchFamily="18" charset="0"/>
              </a:rPr>
              <a:t> </a:t>
            </a:r>
            <a:r>
              <a:rPr lang="pl-PL" sz="3200" i="1" dirty="0" smtClean="0">
                <a:latin typeface="Times New Roman" pitchFamily="18" charset="0"/>
                <a:cs typeface="Times New Roman" pitchFamily="18" charset="0"/>
              </a:rPr>
              <a:t>- pokazuje nam katalog, w którym się znajdujemy</a:t>
            </a:r>
          </a:p>
          <a:p>
            <a:r>
              <a:rPr lang="pl-PL" sz="3200" b="1" dirty="0" err="1" smtClean="0">
                <a:solidFill>
                  <a:schemeClr val="accent4">
                    <a:lumMod val="75000"/>
                  </a:schemeClr>
                </a:solidFill>
                <a:latin typeface="Times New Roman" pitchFamily="18" charset="0"/>
                <a:cs typeface="Times New Roman" pitchFamily="18" charset="0"/>
              </a:rPr>
              <a:t>mkdir</a:t>
            </a:r>
            <a:r>
              <a:rPr lang="pl-PL" sz="3200" dirty="0" smtClean="0">
                <a:solidFill>
                  <a:schemeClr val="accent4">
                    <a:lumMod val="75000"/>
                  </a:schemeClr>
                </a:solidFill>
                <a:latin typeface="Times New Roman" pitchFamily="18" charset="0"/>
                <a:cs typeface="Times New Roman" pitchFamily="18" charset="0"/>
              </a:rPr>
              <a:t> </a:t>
            </a:r>
            <a:r>
              <a:rPr lang="pl-PL" sz="3200" i="1" dirty="0" smtClean="0">
                <a:solidFill>
                  <a:schemeClr val="accent4">
                    <a:lumMod val="75000"/>
                  </a:schemeClr>
                </a:solidFill>
                <a:latin typeface="Times New Roman" pitchFamily="18" charset="0"/>
                <a:cs typeface="Times New Roman" pitchFamily="18" charset="0"/>
              </a:rPr>
              <a:t>- </a:t>
            </a:r>
            <a:r>
              <a:rPr lang="pl-PL" sz="3200" i="1" dirty="0" smtClean="0">
                <a:latin typeface="Times New Roman" pitchFamily="18" charset="0"/>
                <a:cs typeface="Times New Roman" pitchFamily="18" charset="0"/>
              </a:rPr>
              <a:t>tworzy nowy katalog</a:t>
            </a:r>
          </a:p>
          <a:p>
            <a:r>
              <a:rPr lang="pl-PL" sz="3200" b="1" dirty="0" err="1" smtClean="0">
                <a:solidFill>
                  <a:schemeClr val="accent4">
                    <a:lumMod val="75000"/>
                  </a:schemeClr>
                </a:solidFill>
                <a:latin typeface="Times New Roman" pitchFamily="18" charset="0"/>
                <a:cs typeface="Times New Roman" pitchFamily="18" charset="0"/>
              </a:rPr>
              <a:t>rmdir</a:t>
            </a:r>
            <a:r>
              <a:rPr lang="pl-PL" sz="3200" dirty="0" smtClean="0">
                <a:solidFill>
                  <a:schemeClr val="accent4">
                    <a:lumMod val="75000"/>
                  </a:schemeClr>
                </a:solidFill>
                <a:latin typeface="Times New Roman" pitchFamily="18" charset="0"/>
                <a:cs typeface="Times New Roman" pitchFamily="18" charset="0"/>
              </a:rPr>
              <a:t> </a:t>
            </a:r>
            <a:r>
              <a:rPr lang="pl-PL" sz="3200" i="1" dirty="0" smtClean="0">
                <a:latin typeface="Times New Roman" pitchFamily="18" charset="0"/>
                <a:cs typeface="Times New Roman" pitchFamily="18" charset="0"/>
              </a:rPr>
              <a:t>- usuwa katalog</a:t>
            </a:r>
          </a:p>
          <a:p>
            <a:r>
              <a:rPr lang="pl-PL" sz="3200" i="1" dirty="0" smtClean="0">
                <a:latin typeface="Times New Roman" pitchFamily="18" charset="0"/>
                <a:cs typeface="Times New Roman" pitchFamily="18" charset="0"/>
              </a:rPr>
              <a:t>By uruchomić skrypt wpisujemy:</a:t>
            </a:r>
          </a:p>
          <a:p>
            <a:pPr>
              <a:buNone/>
            </a:pPr>
            <a:r>
              <a:rPr lang="pl-PL" sz="3200" i="1" dirty="0" smtClean="0">
                <a:latin typeface="Times New Roman" pitchFamily="18" charset="0"/>
                <a:cs typeface="Times New Roman" pitchFamily="18" charset="0"/>
              </a:rPr>
              <a:t>			 </a:t>
            </a:r>
            <a:r>
              <a:rPr lang="pl-PL" sz="3200" i="1" dirty="0" err="1" smtClean="0">
                <a:latin typeface="Times New Roman" pitchFamily="18" charset="0"/>
                <a:cs typeface="Times New Roman" pitchFamily="18" charset="0"/>
              </a:rPr>
              <a:t>Gate</a:t>
            </a:r>
            <a:r>
              <a:rPr lang="pl-PL" sz="3200" i="1" dirty="0" smtClean="0">
                <a:latin typeface="Times New Roman" pitchFamily="18" charset="0"/>
                <a:cs typeface="Times New Roman" pitchFamily="18" charset="0"/>
              </a:rPr>
              <a:t> </a:t>
            </a:r>
            <a:r>
              <a:rPr lang="pl-PL" sz="3200" i="1" dirty="0" err="1" smtClean="0">
                <a:latin typeface="Times New Roman" pitchFamily="18" charset="0"/>
                <a:cs typeface="Times New Roman" pitchFamily="18" charset="0"/>
              </a:rPr>
              <a:t>nazwapliku.mac</a:t>
            </a:r>
            <a:endParaRPr lang="pl-PL" sz="3200" dirty="0" smtClean="0">
              <a:latin typeface="Times New Roman" pitchFamily="18" charset="0"/>
              <a:cs typeface="Times New Roman" pitchFamily="18" charset="0"/>
            </a:endParaRPr>
          </a:p>
          <a:p>
            <a:endParaRPr lang="pl-PL" dirty="0" smtClean="0"/>
          </a:p>
          <a:p>
            <a:endParaRPr lang="pl-PL" dirty="0" smtClean="0"/>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052736"/>
            <a:ext cx="8229600" cy="1143000"/>
          </a:xfrm>
        </p:spPr>
        <p:txBody>
          <a:bodyPr>
            <a:noAutofit/>
          </a:bodyPr>
          <a:lstStyle/>
          <a:p>
            <a:r>
              <a:rPr lang="pl-PL" sz="4800" dirty="0" smtClean="0">
                <a:latin typeface="Times New Roman" pitchFamily="18" charset="0"/>
                <a:cs typeface="Times New Roman" pitchFamily="18" charset="0"/>
              </a:rPr>
              <a:t>SPECT </a:t>
            </a:r>
            <a:r>
              <a:rPr lang="pl-PL" sz="4400" i="1" dirty="0" smtClean="0">
                <a:latin typeface="Times New Roman" pitchFamily="18" charset="0"/>
                <a:cs typeface="Times New Roman" pitchFamily="18" charset="0"/>
              </a:rPr>
              <a:t>(ang. Single </a:t>
            </a:r>
            <a:r>
              <a:rPr lang="pl-PL" sz="4400" i="1" dirty="0" err="1" smtClean="0">
                <a:latin typeface="Times New Roman" pitchFamily="18" charset="0"/>
                <a:cs typeface="Times New Roman" pitchFamily="18" charset="0"/>
              </a:rPr>
              <a:t>Photon</a:t>
            </a:r>
            <a:r>
              <a:rPr lang="pl-PL" sz="4400" i="1" dirty="0" smtClean="0">
                <a:latin typeface="Times New Roman" pitchFamily="18" charset="0"/>
                <a:cs typeface="Times New Roman" pitchFamily="18" charset="0"/>
              </a:rPr>
              <a:t> </a:t>
            </a:r>
            <a:r>
              <a:rPr lang="pl-PL" sz="4400" i="1" dirty="0" err="1" smtClean="0">
                <a:latin typeface="Times New Roman" pitchFamily="18" charset="0"/>
                <a:cs typeface="Times New Roman" pitchFamily="18" charset="0"/>
              </a:rPr>
              <a:t>Emission</a:t>
            </a:r>
            <a:r>
              <a:rPr lang="pl-PL" sz="4400" i="1" dirty="0" smtClean="0">
                <a:latin typeface="Times New Roman" pitchFamily="18" charset="0"/>
                <a:cs typeface="Times New Roman" pitchFamily="18" charset="0"/>
              </a:rPr>
              <a:t> </a:t>
            </a:r>
            <a:r>
              <a:rPr lang="pl-PL" sz="4400" i="1" dirty="0" err="1" smtClean="0">
                <a:latin typeface="Times New Roman" pitchFamily="18" charset="0"/>
                <a:cs typeface="Times New Roman" pitchFamily="18" charset="0"/>
              </a:rPr>
              <a:t>Computed</a:t>
            </a:r>
            <a:r>
              <a:rPr lang="pl-PL" sz="4400" i="1" dirty="0" smtClean="0">
                <a:latin typeface="Times New Roman" pitchFamily="18" charset="0"/>
                <a:cs typeface="Times New Roman" pitchFamily="18" charset="0"/>
              </a:rPr>
              <a:t> </a:t>
            </a:r>
            <a:r>
              <a:rPr lang="pl-PL" sz="4400" i="1" dirty="0" err="1" smtClean="0">
                <a:latin typeface="Times New Roman" pitchFamily="18" charset="0"/>
                <a:cs typeface="Times New Roman" pitchFamily="18" charset="0"/>
              </a:rPr>
              <a:t>Tomography</a:t>
            </a:r>
            <a:r>
              <a:rPr lang="pl-PL" sz="4400" i="1" dirty="0" smtClean="0">
                <a:latin typeface="Times New Roman" pitchFamily="18" charset="0"/>
                <a:cs typeface="Times New Roman" pitchFamily="18" charset="0"/>
              </a:rPr>
              <a:t>)</a:t>
            </a:r>
            <a:endParaRPr lang="pl-PL" sz="4400" i="1" dirty="0"/>
          </a:p>
        </p:txBody>
      </p:sp>
      <p:sp>
        <p:nvSpPr>
          <p:cNvPr id="3" name="Symbol zastępczy zawartości 2"/>
          <p:cNvSpPr>
            <a:spLocks noGrp="1"/>
          </p:cNvSpPr>
          <p:nvPr>
            <p:ph idx="1"/>
          </p:nvPr>
        </p:nvSpPr>
        <p:spPr>
          <a:xfrm>
            <a:off x="467544" y="2420888"/>
            <a:ext cx="8229600" cy="4047728"/>
          </a:xfrm>
        </p:spPr>
        <p:txBody>
          <a:bodyPr>
            <a:normAutofit/>
          </a:bodyPr>
          <a:lstStyle/>
          <a:p>
            <a:r>
              <a:rPr lang="pl-PL" sz="3200" dirty="0" smtClean="0">
                <a:latin typeface="Times New Roman" pitchFamily="18" charset="0"/>
                <a:cs typeface="Times New Roman" pitchFamily="18" charset="0"/>
              </a:rPr>
              <a:t>Jest odmianą tomografii emisyjnej</a:t>
            </a:r>
          </a:p>
          <a:p>
            <a:r>
              <a:rPr lang="pl-PL" sz="3200" dirty="0" smtClean="0">
                <a:latin typeface="Times New Roman" pitchFamily="18" charset="0"/>
                <a:cs typeface="Times New Roman" pitchFamily="18" charset="0"/>
              </a:rPr>
              <a:t>Polega na wyznaczeniu rozkładu aktywności izotopu  γ – promieniotwórczego,  czasem też wyznaczany jest przez </a:t>
            </a:r>
            <a:r>
              <a:rPr lang="el-GR" sz="3200" dirty="0" smtClean="0">
                <a:latin typeface="Times New Roman" pitchFamily="18" charset="0"/>
                <a:cs typeface="Times New Roman" pitchFamily="18" charset="0"/>
              </a:rPr>
              <a:t>β</a:t>
            </a:r>
            <a:r>
              <a:rPr lang="pl-PL" sz="3200" baseline="30000" dirty="0" smtClean="0">
                <a:latin typeface="Times New Roman" pitchFamily="18" charset="0"/>
                <a:cs typeface="Times New Roman" pitchFamily="18" charset="0"/>
              </a:rPr>
              <a:t>-</a:t>
            </a:r>
            <a:endParaRPr lang="pl-PL"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Metoda SPECT umożliwia diagnostykę nowotworów mózgu.</a:t>
            </a:r>
          </a:p>
          <a:p>
            <a:endParaRPr lang="pl-P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Tworzenie skryptu</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a:bodyPr>
          <a:lstStyle/>
          <a:p>
            <a:r>
              <a:rPr lang="pl-PL" dirty="0" smtClean="0">
                <a:latin typeface="Times New Roman" pitchFamily="18" charset="0"/>
                <a:cs typeface="Times New Roman" pitchFamily="18" charset="0"/>
              </a:rPr>
              <a:t>Skrypty tworzymy z rozszerzeniem </a:t>
            </a:r>
            <a:r>
              <a:rPr lang="pl-PL" dirty="0" err="1" smtClean="0">
                <a:latin typeface="Times New Roman" pitchFamily="18" charset="0"/>
                <a:cs typeface="Times New Roman" pitchFamily="18" charset="0"/>
              </a:rPr>
              <a:t>nazwa.mac</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Wpisujemy komendy po kolei jak chcemy by nasze urządzenie („świat cząstek”) wyglądał pamiętając, że najpierw tworzymy wizualizację, potem geometrię (świata, urządzenia, fantomu w zależności od tego co chcemy zasymulować), następnie ustawiamy zjawiska fizyczne obecne w doświadczeniu (symulacji) z dostosowaniem ich do odpowiednich energii oraz możliwością ustawienia ich w zależności od odległości, na końcu tworzymy dane wyjściowe</a:t>
            </a:r>
            <a:endParaRPr lang="pl-PL"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980728"/>
            <a:ext cx="8229600" cy="1143000"/>
          </a:xfrm>
        </p:spPr>
        <p:txBody>
          <a:bodyPr>
            <a:normAutofit fontScale="90000"/>
          </a:bodyPr>
          <a:lstStyle/>
          <a:p>
            <a:r>
              <a:rPr lang="pl-PL" dirty="0" smtClean="0">
                <a:latin typeface="Times New Roman" pitchFamily="18" charset="0"/>
                <a:cs typeface="Times New Roman" pitchFamily="18" charset="0"/>
              </a:rPr>
              <a:t>Tworzenie skryptu, architektura kodu  </a:t>
            </a:r>
            <a:endParaRPr lang="pl-PL"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71600" y="2090478"/>
            <a:ext cx="7272808" cy="434416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Czym jest świat?</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a:bodyPr>
          <a:lstStyle/>
          <a:p>
            <a:r>
              <a:rPr lang="pl-PL" sz="3200" dirty="0" smtClean="0">
                <a:latin typeface="Times New Roman" pitchFamily="18" charset="0"/>
                <a:cs typeface="Times New Roman" pitchFamily="18" charset="0"/>
              </a:rPr>
              <a:t>Świat jest obszarem, na którym wykonywana jest symulacja.</a:t>
            </a:r>
          </a:p>
          <a:p>
            <a:r>
              <a:rPr lang="pl-PL" sz="3200" dirty="0" smtClean="0">
                <a:latin typeface="Times New Roman" pitchFamily="18" charset="0"/>
                <a:cs typeface="Times New Roman" pitchFamily="18" charset="0"/>
              </a:rPr>
              <a:t>Świat jest kostką, która zazwyczaj zawiera system, źródło oraz fantom. </a:t>
            </a:r>
          </a:p>
          <a:p>
            <a:r>
              <a:rPr lang="pl-PL" sz="3200" dirty="0" smtClean="0">
                <a:latin typeface="Times New Roman" pitchFamily="18" charset="0"/>
                <a:cs typeface="Times New Roman" pitchFamily="18" charset="0"/>
              </a:rPr>
              <a:t>Świat musi być wystarczająco duży, tak aby zawierał wszystkie powstałe obiekty, ale nie za duży, aby umożliwić wizualizację. </a:t>
            </a:r>
          </a:p>
          <a:p>
            <a:r>
              <a:rPr lang="pl-PL" sz="3200" dirty="0" smtClean="0">
                <a:latin typeface="Times New Roman" pitchFamily="18" charset="0"/>
                <a:cs typeface="Times New Roman" pitchFamily="18" charset="0"/>
              </a:rPr>
              <a:t>Jest to doskonały świat ... </a:t>
            </a:r>
            <a:endParaRPr lang="pl-PL" sz="32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Geometria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pl-PL" sz="2800" dirty="0" smtClean="0">
                <a:latin typeface="Times New Roman" pitchFamily="18" charset="0"/>
                <a:cs typeface="Times New Roman" pitchFamily="18" charset="0"/>
              </a:rPr>
              <a:t>GATE pozwala nam zbudować skomplikowane kształty z prostych elementów. </a:t>
            </a:r>
          </a:p>
          <a:p>
            <a:r>
              <a:rPr lang="pl-PL" sz="2800" dirty="0" smtClean="0">
                <a:latin typeface="Times New Roman" pitchFamily="18" charset="0"/>
                <a:cs typeface="Times New Roman" pitchFamily="18" charset="0"/>
              </a:rPr>
              <a:t>Każdy element jest „córką” poprzedniego elementu, tak deklarujemy każdy następny element, który chcemy dodać.</a:t>
            </a:r>
          </a:p>
          <a:p>
            <a:endParaRPr lang="pl-P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Świat fizyki: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a:bodyPr>
          <a:lstStyle/>
          <a:p>
            <a:pPr>
              <a:buNone/>
            </a:pPr>
            <a:r>
              <a:rPr lang="pl-PL" sz="4000" dirty="0" smtClean="0">
                <a:latin typeface="Times New Roman" pitchFamily="18" charset="0"/>
                <a:cs typeface="Times New Roman" pitchFamily="18" charset="0"/>
              </a:rPr>
              <a:t>Tworzą:</a:t>
            </a:r>
          </a:p>
          <a:p>
            <a:r>
              <a:rPr lang="pl-PL" sz="4000" dirty="0" smtClean="0">
                <a:latin typeface="Times New Roman" pitchFamily="18" charset="0"/>
                <a:cs typeface="Times New Roman" pitchFamily="18" charset="0"/>
              </a:rPr>
              <a:t>Cząstki</a:t>
            </a:r>
          </a:p>
          <a:p>
            <a:r>
              <a:rPr lang="pl-PL" sz="4000" dirty="0" smtClean="0">
                <a:latin typeface="Times New Roman" pitchFamily="18" charset="0"/>
                <a:cs typeface="Times New Roman" pitchFamily="18" charset="0"/>
              </a:rPr>
              <a:t>Procesy fizyczne</a:t>
            </a:r>
          </a:p>
          <a:p>
            <a:r>
              <a:rPr lang="pl-PL" sz="4000" dirty="0" smtClean="0">
                <a:latin typeface="Times New Roman" pitchFamily="18" charset="0"/>
                <a:cs typeface="Times New Roman" pitchFamily="18" charset="0"/>
              </a:rPr>
              <a:t>Materiały, z których wykonane są elementy urządzenia, fantomu czy organu w ciele człowieka przez którego przechodzi wiązka promieniowania</a:t>
            </a:r>
            <a:endParaRPr lang="pl-PL" sz="4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Cząstki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a:bodyPr>
          <a:lstStyle/>
          <a:p>
            <a:r>
              <a:rPr lang="pl-PL" sz="2800" dirty="0" smtClean="0">
                <a:latin typeface="Times New Roman" pitchFamily="18" charset="0"/>
                <a:cs typeface="Times New Roman" pitchFamily="18" charset="0"/>
              </a:rPr>
              <a:t>Są to między innymi wszystkie cząstki naładowane, cząstki gamma, deuteron, tryton, alfa, elektrony …</a:t>
            </a:r>
          </a:p>
          <a:p>
            <a:r>
              <a:rPr lang="pl-PL" sz="2800" dirty="0" err="1" smtClean="0">
                <a:latin typeface="Times New Roman" pitchFamily="18" charset="0"/>
                <a:cs typeface="Times New Roman" pitchFamily="18" charset="0"/>
              </a:rPr>
              <a:t>Gate</a:t>
            </a:r>
            <a:r>
              <a:rPr lang="pl-PL" sz="2800" dirty="0" smtClean="0">
                <a:latin typeface="Times New Roman" pitchFamily="18" charset="0"/>
                <a:cs typeface="Times New Roman" pitchFamily="18" charset="0"/>
              </a:rPr>
              <a:t> pozwala na śledzenie cząstek</a:t>
            </a:r>
          </a:p>
          <a:p>
            <a:r>
              <a:rPr lang="pl-PL" sz="2800" dirty="0" smtClean="0">
                <a:latin typeface="Times New Roman" pitchFamily="18" charset="0"/>
                <a:cs typeface="Times New Roman" pitchFamily="18" charset="0"/>
              </a:rPr>
              <a:t>W symulacji cząstki można określić im wartość energii lub długość drogi po której przestaną być śledzone. To skraca czas symulacji, jeśli wiemy, że dalsze śledzenie cząstek nie zmieni wyniku, który planujemy osiągnąć.</a:t>
            </a:r>
            <a:endParaRPr lang="pl-PL" sz="28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Procesy fizyczne (1)</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Autofit/>
          </a:bodyPr>
          <a:lstStyle/>
          <a:p>
            <a:r>
              <a:rPr lang="pl-PL" sz="2800" dirty="0" smtClean="0"/>
              <a:t>W </a:t>
            </a:r>
            <a:r>
              <a:rPr lang="pl-PL" sz="2800" dirty="0" err="1" smtClean="0"/>
              <a:t>Gate</a:t>
            </a:r>
            <a:r>
              <a:rPr lang="pl-PL" sz="2800" dirty="0" smtClean="0"/>
              <a:t> można dodać do symulacji wiele zjawisk fizycznych związanych z symulacją, jaką chcemy przeprowadzić.</a:t>
            </a:r>
          </a:p>
          <a:p>
            <a:r>
              <a:rPr lang="pl-PL" sz="2800" dirty="0" smtClean="0"/>
              <a:t>Można wyróżnić procesy fizyczne takie jak:</a:t>
            </a:r>
          </a:p>
          <a:p>
            <a:pPr lvl="7">
              <a:buFont typeface="Wingdings" pitchFamily="2" charset="2"/>
              <a:buChar char="ü"/>
            </a:pPr>
            <a:r>
              <a:rPr lang="pl-PL" sz="2800" dirty="0" smtClean="0"/>
              <a:t> </a:t>
            </a:r>
            <a:r>
              <a:rPr lang="pl-PL" sz="2800" dirty="0" smtClean="0">
                <a:latin typeface="Times New Roman" pitchFamily="18" charset="0"/>
                <a:cs typeface="Times New Roman" pitchFamily="18" charset="0"/>
              </a:rPr>
              <a:t>Procesy elektromagnetyczne</a:t>
            </a:r>
          </a:p>
          <a:p>
            <a:pPr lvl="7">
              <a:buFont typeface="Wingdings" pitchFamily="2" charset="2"/>
              <a:buChar char="ü"/>
            </a:pPr>
            <a:r>
              <a:rPr lang="pl-PL" sz="2800" dirty="0" smtClean="0">
                <a:latin typeface="Times New Roman" pitchFamily="18" charset="0"/>
                <a:cs typeface="Times New Roman" pitchFamily="18" charset="0"/>
              </a:rPr>
              <a:t>Optyczne</a:t>
            </a:r>
          </a:p>
          <a:p>
            <a:pPr lvl="7">
              <a:buFont typeface="Wingdings" pitchFamily="2" charset="2"/>
              <a:buChar char="ü"/>
            </a:pPr>
            <a:r>
              <a:rPr lang="pl-PL" sz="2800" dirty="0" smtClean="0">
                <a:latin typeface="Times New Roman" pitchFamily="18" charset="0"/>
                <a:cs typeface="Times New Roman" pitchFamily="18" charset="0"/>
              </a:rPr>
              <a:t>Rozpady promieniotwórcze</a:t>
            </a:r>
          </a:p>
          <a:p>
            <a:pPr lvl="7">
              <a:buFont typeface="Wingdings" pitchFamily="2" charset="2"/>
              <a:buChar char="ü"/>
            </a:pPr>
            <a:r>
              <a:rPr lang="pl-PL" sz="2800" dirty="0" smtClean="0">
                <a:latin typeface="Times New Roman" pitchFamily="18" charset="0"/>
                <a:cs typeface="Times New Roman" pitchFamily="18" charset="0"/>
              </a:rPr>
              <a:t>Jądrowe</a:t>
            </a:r>
          </a:p>
          <a:p>
            <a:pPr lvl="7">
              <a:buNone/>
            </a:pPr>
            <a:r>
              <a:rPr lang="pl-PL" sz="2800" dirty="0" smtClean="0">
                <a:latin typeface="Times New Roman" pitchFamily="18" charset="0"/>
                <a:cs typeface="Times New Roman" pitchFamily="18" charset="0"/>
              </a:rPr>
              <a:t>		</a:t>
            </a:r>
            <a:endParaRPr lang="pl-PL" sz="28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Procesy fizyczne (2)</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a:bodyPr>
          <a:lstStyle/>
          <a:p>
            <a:r>
              <a:rPr lang="pl-PL" dirty="0" smtClean="0"/>
              <a:t>To użytkownik ma za zadanie określić jakie procesy i modele będą wykorzystane podczas symulacji. </a:t>
            </a:r>
          </a:p>
          <a:p>
            <a:r>
              <a:rPr lang="pl-PL" dirty="0" smtClean="0"/>
              <a:t>Dla  cząstki gamma, użytkownik może przyporządkować procesy fizyczne takie jak:</a:t>
            </a:r>
          </a:p>
          <a:p>
            <a:pPr>
              <a:buFont typeface="Wingdings" pitchFamily="2" charset="2"/>
              <a:buChar char="Ø"/>
            </a:pPr>
            <a:r>
              <a:rPr lang="pl-PL" dirty="0" smtClean="0"/>
              <a:t>Efekt fotoelektryczny</a:t>
            </a:r>
          </a:p>
          <a:p>
            <a:pPr>
              <a:buFont typeface="Wingdings" pitchFamily="2" charset="2"/>
              <a:buChar char="Ø"/>
            </a:pPr>
            <a:r>
              <a:rPr lang="pl-PL" dirty="0" smtClean="0"/>
              <a:t>Efekt Comptona </a:t>
            </a:r>
          </a:p>
          <a:p>
            <a:pPr>
              <a:buFont typeface="Wingdings" pitchFamily="2" charset="2"/>
              <a:buChar char="Ø"/>
            </a:pPr>
            <a:r>
              <a:rPr lang="pl-PL" dirty="0" smtClean="0"/>
              <a:t>Tworzenie par elektron pozyton</a:t>
            </a:r>
          </a:p>
          <a:p>
            <a:pPr>
              <a:buFont typeface="Wingdings" pitchFamily="2" charset="2"/>
              <a:buChar char="Ø"/>
            </a:pPr>
            <a:endParaRPr lang="pl-PL" dirty="0" smtClean="0"/>
          </a:p>
          <a:p>
            <a:pPr>
              <a:buFont typeface="Wingdings" pitchFamily="2" charset="2"/>
              <a:buChar char="Ø"/>
            </a:pPr>
            <a:endParaRPr lang="pl-PL"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Procesy fizyczne (3)</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pl-PL" dirty="0" smtClean="0">
                <a:latin typeface="Times New Roman" pitchFamily="18" charset="0"/>
                <a:cs typeface="Times New Roman" pitchFamily="18" charset="0"/>
              </a:rPr>
              <a:t>Dla  elektronu, użytkownik może przyporządkować procesy fizyczne takie jak:</a:t>
            </a:r>
          </a:p>
          <a:p>
            <a:pPr>
              <a:buFont typeface="Wingdings" pitchFamily="2" charset="2"/>
              <a:buChar char="Ø"/>
            </a:pPr>
            <a:r>
              <a:rPr lang="pl-PL" dirty="0" smtClean="0">
                <a:latin typeface="Times New Roman" pitchFamily="18" charset="0"/>
                <a:cs typeface="Times New Roman" pitchFamily="18" charset="0"/>
              </a:rPr>
              <a:t>Pojedyncze  rozproszenia</a:t>
            </a:r>
          </a:p>
          <a:p>
            <a:pPr>
              <a:buFont typeface="Wingdings" pitchFamily="2" charset="2"/>
              <a:buChar char="Ø"/>
            </a:pPr>
            <a:r>
              <a:rPr lang="pl-PL" dirty="0" smtClean="0">
                <a:latin typeface="Times New Roman" pitchFamily="18" charset="0"/>
                <a:cs typeface="Times New Roman" pitchFamily="18" charset="0"/>
              </a:rPr>
              <a:t>Promieniowanie hamowania</a:t>
            </a:r>
          </a:p>
          <a:p>
            <a:pPr>
              <a:buFont typeface="Wingdings" pitchFamily="2" charset="2"/>
              <a:buChar char="Ø"/>
            </a:pPr>
            <a:r>
              <a:rPr lang="pl-PL" dirty="0" smtClean="0">
                <a:latin typeface="Times New Roman" pitchFamily="18" charset="0"/>
                <a:cs typeface="Times New Roman" pitchFamily="18" charset="0"/>
              </a:rPr>
              <a:t>Wielokrotne rozpraszanie</a:t>
            </a:r>
          </a:p>
          <a:p>
            <a:pPr>
              <a:buFont typeface="Arial" pitchFamily="34" charset="0"/>
              <a:buChar char="•"/>
            </a:pPr>
            <a:r>
              <a:rPr lang="pl-PL" dirty="0" smtClean="0">
                <a:latin typeface="Times New Roman" pitchFamily="18" charset="0"/>
                <a:cs typeface="Times New Roman" pitchFamily="18" charset="0"/>
              </a:rPr>
              <a:t>Do tych procesów użytkownik przyporządkowuje modele, które towarzyszyć będą powyższym procesom, w zależności od energii jakie będą nam towarzyszyły ( w wybranej przez nas symulacji). </a:t>
            </a:r>
          </a:p>
          <a:p>
            <a:endParaRPr lang="pl-P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Fizyczne modele: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3212976"/>
            <a:ext cx="8229600" cy="2895600"/>
          </a:xfrm>
        </p:spPr>
        <p:txBody>
          <a:bodyPr>
            <a:normAutofit/>
          </a:bodyPr>
          <a:lstStyle/>
          <a:p>
            <a:r>
              <a:rPr lang="pl-PL" sz="2800" dirty="0" smtClean="0">
                <a:latin typeface="Times New Roman" pitchFamily="18" charset="0"/>
                <a:cs typeface="Times New Roman" pitchFamily="18" charset="0"/>
              </a:rPr>
              <a:t>Standard Model</a:t>
            </a:r>
          </a:p>
          <a:p>
            <a:r>
              <a:rPr lang="pl-PL" sz="2800" dirty="0" err="1" smtClean="0">
                <a:latin typeface="Times New Roman" pitchFamily="18" charset="0"/>
                <a:cs typeface="Times New Roman" pitchFamily="18" charset="0"/>
              </a:rPr>
              <a:t>Penelope</a:t>
            </a:r>
            <a:r>
              <a:rPr lang="pl-PL" sz="2800" dirty="0" smtClean="0">
                <a:latin typeface="Times New Roman" pitchFamily="18" charset="0"/>
                <a:cs typeface="Times New Roman" pitchFamily="18" charset="0"/>
              </a:rPr>
              <a:t> Model</a:t>
            </a:r>
          </a:p>
          <a:p>
            <a:r>
              <a:rPr lang="pl-PL" sz="2800" dirty="0" err="1" smtClean="0">
                <a:latin typeface="Times New Roman" pitchFamily="18" charset="0"/>
                <a:cs typeface="Times New Roman" pitchFamily="18" charset="0"/>
              </a:rPr>
              <a:t>Livermore</a:t>
            </a:r>
            <a:r>
              <a:rPr lang="pl-PL" sz="2800" dirty="0" smtClean="0">
                <a:latin typeface="Times New Roman" pitchFamily="18" charset="0"/>
                <a:cs typeface="Times New Roman" pitchFamily="18" charset="0"/>
              </a:rPr>
              <a:t> Model:</a:t>
            </a:r>
          </a:p>
        </p:txBody>
      </p:sp>
      <p:sp>
        <p:nvSpPr>
          <p:cNvPr id="4" name="Prostokąt 3"/>
          <p:cNvSpPr/>
          <p:nvPr/>
        </p:nvSpPr>
        <p:spPr>
          <a:xfrm>
            <a:off x="467544" y="2060848"/>
            <a:ext cx="8064896" cy="954107"/>
          </a:xfrm>
          <a:prstGeom prst="rect">
            <a:avLst/>
          </a:prstGeom>
        </p:spPr>
        <p:txBody>
          <a:bodyPr wrap="square">
            <a:spAutoFit/>
          </a:bodyPr>
          <a:lstStyle/>
          <a:p>
            <a:r>
              <a:rPr lang="pl-PL" sz="2800" dirty="0" smtClean="0">
                <a:latin typeface="Times New Roman" pitchFamily="18" charset="0"/>
                <a:cs typeface="Times New Roman" pitchFamily="18" charset="0"/>
              </a:rPr>
              <a:t>Proces fizyczny może być symulowany według trzech modeli. Każdy model jest opisany klasą modelu:</a:t>
            </a:r>
            <a:endParaRPr lang="pl-PL"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SPECT</a:t>
            </a:r>
            <a:endParaRPr lang="pl-PL"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67744" y="1916832"/>
            <a:ext cx="4320480" cy="42182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dirty="0" smtClean="0">
                <a:latin typeface="Times New Roman" pitchFamily="18" charset="0"/>
                <a:cs typeface="Times New Roman" pitchFamily="18" charset="0"/>
              </a:rPr>
              <a:t>Standard Model</a:t>
            </a:r>
            <a:endParaRPr lang="pl-PL" dirty="0"/>
          </a:p>
        </p:txBody>
      </p:sp>
      <p:sp>
        <p:nvSpPr>
          <p:cNvPr id="3" name="Symbol zastępczy zawartości 2"/>
          <p:cNvSpPr>
            <a:spLocks noGrp="1"/>
          </p:cNvSpPr>
          <p:nvPr>
            <p:ph idx="1"/>
          </p:nvPr>
        </p:nvSpPr>
        <p:spPr/>
        <p:txBody>
          <a:bodyPr>
            <a:normAutofit/>
          </a:bodyPr>
          <a:lstStyle/>
          <a:p>
            <a:r>
              <a:rPr lang="pl-PL" sz="2800" dirty="0" smtClean="0">
                <a:latin typeface="Times New Roman" pitchFamily="18" charset="0"/>
                <a:cs typeface="Times New Roman" pitchFamily="18" charset="0"/>
              </a:rPr>
              <a:t>jest modelem towarzyszącym cząstkom gamma i elektronów w zjawiskach: </a:t>
            </a:r>
          </a:p>
          <a:p>
            <a:pPr lvl="2"/>
            <a:r>
              <a:rPr lang="pl-PL" sz="2800" dirty="0" smtClean="0">
                <a:latin typeface="Times New Roman" pitchFamily="18" charset="0"/>
                <a:cs typeface="Times New Roman" pitchFamily="18" charset="0"/>
              </a:rPr>
              <a:t>efekt fotoelektryczny</a:t>
            </a:r>
          </a:p>
          <a:p>
            <a:pPr lvl="2"/>
            <a:r>
              <a:rPr lang="pl-PL" sz="2800" dirty="0" smtClean="0">
                <a:latin typeface="Times New Roman" pitchFamily="18" charset="0"/>
                <a:cs typeface="Times New Roman" pitchFamily="18" charset="0"/>
              </a:rPr>
              <a:t>efekt Comptona </a:t>
            </a:r>
          </a:p>
          <a:p>
            <a:pPr lvl="2"/>
            <a:r>
              <a:rPr lang="pl-PL" sz="2800" dirty="0" smtClean="0">
                <a:latin typeface="Times New Roman" pitchFamily="18" charset="0"/>
                <a:cs typeface="Times New Roman" pitchFamily="18" charset="0"/>
              </a:rPr>
              <a:t>tworzenie par elektron pozyton</a:t>
            </a:r>
          </a:p>
          <a:p>
            <a:pPr lvl="2"/>
            <a:r>
              <a:rPr lang="pl-PL" sz="2800" dirty="0" smtClean="0">
                <a:latin typeface="Times New Roman" pitchFamily="18" charset="0"/>
                <a:cs typeface="Times New Roman" pitchFamily="18" charset="0"/>
              </a:rPr>
              <a:t>rozproszenia</a:t>
            </a:r>
          </a:p>
          <a:p>
            <a:pPr lvl="2"/>
            <a:r>
              <a:rPr lang="pl-PL" sz="2800" dirty="0" smtClean="0">
                <a:latin typeface="Times New Roman" pitchFamily="18" charset="0"/>
                <a:cs typeface="Times New Roman" pitchFamily="18" charset="0"/>
              </a:rPr>
              <a:t>promieniowanie hamowania</a:t>
            </a:r>
          </a:p>
          <a:p>
            <a:r>
              <a:rPr lang="pl-PL" sz="2800" dirty="0" smtClean="0">
                <a:latin typeface="Times New Roman" pitchFamily="18" charset="0"/>
                <a:cs typeface="Times New Roman" pitchFamily="18" charset="0"/>
              </a:rPr>
              <a:t>Zakres obowiązywania : ~990 </a:t>
            </a:r>
            <a:r>
              <a:rPr lang="pl-PL" sz="2800" dirty="0" err="1" smtClean="0">
                <a:latin typeface="Times New Roman" pitchFamily="18" charset="0"/>
                <a:cs typeface="Times New Roman" pitchFamily="18" charset="0"/>
              </a:rPr>
              <a:t>eV</a:t>
            </a:r>
            <a:r>
              <a:rPr lang="pl-PL" sz="2800" dirty="0" smtClean="0">
                <a:latin typeface="Times New Roman" pitchFamily="18" charset="0"/>
                <a:cs typeface="Times New Roman" pitchFamily="18" charset="0"/>
              </a:rPr>
              <a:t> do 100 </a:t>
            </a:r>
            <a:r>
              <a:rPr lang="pl-PL" sz="2800" dirty="0" err="1" smtClean="0">
                <a:latin typeface="Times New Roman" pitchFamily="18" charset="0"/>
                <a:cs typeface="Times New Roman" pitchFamily="18" charset="0"/>
              </a:rPr>
              <a:t>TeV</a:t>
            </a:r>
            <a:r>
              <a:rPr lang="pl-PL" sz="2800" dirty="0" smtClean="0">
                <a:latin typeface="Times New Roman" pitchFamily="18" charset="0"/>
                <a:cs typeface="Times New Roman" pitchFamily="18" charset="0"/>
              </a:rPr>
              <a:t>.</a:t>
            </a:r>
            <a:endParaRPr lang="pl-PL" sz="2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1143000"/>
          </a:xfrm>
        </p:spPr>
        <p:txBody>
          <a:bodyPr>
            <a:normAutofit/>
          </a:bodyPr>
          <a:lstStyle/>
          <a:p>
            <a:r>
              <a:rPr lang="pl-PL" sz="5400" dirty="0" err="1" smtClean="0">
                <a:latin typeface="Times New Roman" pitchFamily="18" charset="0"/>
                <a:cs typeface="Times New Roman" pitchFamily="18" charset="0"/>
              </a:rPr>
              <a:t>Penelope</a:t>
            </a:r>
            <a:r>
              <a:rPr lang="pl-PL" sz="5400" dirty="0" smtClean="0">
                <a:latin typeface="Times New Roman" pitchFamily="18" charset="0"/>
                <a:cs typeface="Times New Roman" pitchFamily="18" charset="0"/>
              </a:rPr>
              <a:t> Model </a:t>
            </a:r>
            <a:endParaRPr lang="pl-PL" dirty="0"/>
          </a:p>
        </p:txBody>
      </p:sp>
      <p:sp>
        <p:nvSpPr>
          <p:cNvPr id="3" name="Symbol zastępczy zawartości 2"/>
          <p:cNvSpPr>
            <a:spLocks noGrp="1"/>
          </p:cNvSpPr>
          <p:nvPr>
            <p:ph idx="1"/>
          </p:nvPr>
        </p:nvSpPr>
        <p:spPr/>
        <p:txBody>
          <a:bodyPr>
            <a:normAutofit/>
          </a:bodyPr>
          <a:lstStyle/>
          <a:p>
            <a:r>
              <a:rPr lang="pl-PL" sz="2800" dirty="0" smtClean="0">
                <a:latin typeface="Times New Roman" pitchFamily="18" charset="0"/>
                <a:cs typeface="Times New Roman" pitchFamily="18" charset="0"/>
              </a:rPr>
              <a:t>Jest skrótem od: </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enetration and </a:t>
            </a:r>
            <a:r>
              <a:rPr lang="en-US" sz="2800" b="1" dirty="0" err="1" smtClean="0">
                <a:latin typeface="Times New Roman" pitchFamily="18" charset="0"/>
                <a:cs typeface="Times New Roman" pitchFamily="18" charset="0"/>
              </a:rPr>
              <a:t>ENE</a:t>
            </a:r>
            <a:r>
              <a:rPr lang="en-US" sz="2800" dirty="0" err="1" smtClean="0">
                <a:latin typeface="Times New Roman" pitchFamily="18" charset="0"/>
                <a:cs typeface="Times New Roman" pitchFamily="18" charset="0"/>
              </a:rPr>
              <a:t>rgy</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a:t>
            </a:r>
            <a:r>
              <a:rPr lang="en-US" sz="2800" dirty="0" err="1" smtClean="0">
                <a:latin typeface="Times New Roman" pitchFamily="18" charset="0"/>
                <a:cs typeface="Times New Roman" pitchFamily="18" charset="0"/>
              </a:rPr>
              <a:t>ss</a:t>
            </a:r>
            <a:r>
              <a:rPr lang="en-US" sz="2800" dirty="0" smtClean="0">
                <a:latin typeface="Times New Roman" pitchFamily="18" charset="0"/>
                <a:cs typeface="Times New Roman" pitchFamily="18" charset="0"/>
              </a:rPr>
              <a:t> of </a:t>
            </a:r>
            <a:r>
              <a:rPr lang="en-US" sz="2800" b="1"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ositrons</a:t>
            </a:r>
            <a:r>
              <a:rPr lang="pl-PL" sz="2800" dirty="0" smtClean="0">
                <a:latin typeface="Times New Roman" pitchFamily="18" charset="0"/>
                <a:cs typeface="Times New Roman" pitchFamily="18" charset="0"/>
              </a:rPr>
              <a:t> and </a:t>
            </a:r>
            <a:r>
              <a:rPr lang="pl-PL" sz="2800" b="1" dirty="0" err="1" smtClean="0">
                <a:latin typeface="Times New Roman" pitchFamily="18" charset="0"/>
                <a:cs typeface="Times New Roman" pitchFamily="18" charset="0"/>
              </a:rPr>
              <a:t>E</a:t>
            </a:r>
            <a:r>
              <a:rPr lang="pl-PL" sz="2800" dirty="0" err="1" smtClean="0">
                <a:latin typeface="Times New Roman" pitchFamily="18" charset="0"/>
                <a:cs typeface="Times New Roman" pitchFamily="18" charset="0"/>
              </a:rPr>
              <a:t>lectrons</a:t>
            </a:r>
            <a:r>
              <a:rPr lang="pl-PL" sz="2800" dirty="0" smtClean="0">
                <a:latin typeface="Times New Roman" pitchFamily="18" charset="0"/>
                <a:cs typeface="Times New Roman" pitchFamily="18" charset="0"/>
              </a:rPr>
              <a:t>„</a:t>
            </a:r>
          </a:p>
          <a:p>
            <a:r>
              <a:rPr lang="pl-PL" sz="2800" dirty="0" smtClean="0">
                <a:latin typeface="Times New Roman" pitchFamily="18" charset="0"/>
                <a:cs typeface="Times New Roman" pitchFamily="18" charset="0"/>
              </a:rPr>
              <a:t>Zakres obowiązywania : 250 </a:t>
            </a:r>
            <a:r>
              <a:rPr lang="pl-PL" sz="2800" dirty="0" err="1" smtClean="0">
                <a:latin typeface="Times New Roman" pitchFamily="18" charset="0"/>
                <a:cs typeface="Times New Roman" pitchFamily="18" charset="0"/>
              </a:rPr>
              <a:t>eV</a:t>
            </a:r>
            <a:r>
              <a:rPr lang="pl-PL" sz="2800" dirty="0" smtClean="0">
                <a:latin typeface="Times New Roman" pitchFamily="18" charset="0"/>
                <a:cs typeface="Times New Roman" pitchFamily="18" charset="0"/>
              </a:rPr>
              <a:t> - 100 </a:t>
            </a:r>
            <a:r>
              <a:rPr lang="pl-PL" sz="2800" dirty="0" err="1" smtClean="0">
                <a:latin typeface="Times New Roman" pitchFamily="18" charset="0"/>
                <a:cs typeface="Times New Roman" pitchFamily="18" charset="0"/>
              </a:rPr>
              <a:t>GeV</a:t>
            </a:r>
            <a:endParaRPr lang="pl-PL"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Poświęca dużo </a:t>
            </a:r>
            <a:r>
              <a:rPr lang="pl-PL" sz="2800" dirty="0" err="1" smtClean="0">
                <a:latin typeface="Times New Roman" pitchFamily="18" charset="0"/>
                <a:cs typeface="Times New Roman" pitchFamily="18" charset="0"/>
              </a:rPr>
              <a:t>miesca</a:t>
            </a:r>
            <a:r>
              <a:rPr lang="pl-PL" sz="2800" dirty="0" smtClean="0">
                <a:latin typeface="Times New Roman" pitchFamily="18" charset="0"/>
                <a:cs typeface="Times New Roman" pitchFamily="18" charset="0"/>
              </a:rPr>
              <a:t> na opis niskiej energii (efekty atomowe, fluorescencji, itp.) </a:t>
            </a:r>
          </a:p>
          <a:p>
            <a:r>
              <a:rPr lang="pl-PL" sz="2800" dirty="0" smtClean="0">
                <a:latin typeface="Times New Roman" pitchFamily="18" charset="0"/>
                <a:cs typeface="Times New Roman" pitchFamily="18" charset="0"/>
              </a:rPr>
              <a:t>Zawiera mieszane podejście: analityczne, parametryczne oraz może być oparty na bazie danych </a:t>
            </a:r>
            <a:endParaRPr lang="pl-PL" sz="28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836712"/>
            <a:ext cx="8229600" cy="1143000"/>
          </a:xfrm>
        </p:spPr>
        <p:txBody>
          <a:bodyPr>
            <a:noAutofit/>
          </a:bodyPr>
          <a:lstStyle/>
          <a:p>
            <a:r>
              <a:rPr lang="pl-PL" sz="2800" dirty="0" smtClean="0">
                <a:latin typeface="Times New Roman" pitchFamily="18" charset="0"/>
                <a:cs typeface="Times New Roman" pitchFamily="18" charset="0"/>
              </a:rPr>
              <a:t>Przykładowy zrzut ekranu z tak zwanym „</a:t>
            </a:r>
            <a:r>
              <a:rPr lang="pl-PL" sz="2800" dirty="0" err="1" smtClean="0">
                <a:latin typeface="Times New Roman" pitchFamily="18" charset="0"/>
                <a:cs typeface="Times New Roman" pitchFamily="18" charset="0"/>
              </a:rPr>
              <a:t>shower</a:t>
            </a:r>
            <a:r>
              <a:rPr lang="pl-PL" sz="2800" dirty="0" smtClean="0">
                <a:latin typeface="Times New Roman" pitchFamily="18" charset="0"/>
                <a:cs typeface="Times New Roman" pitchFamily="18" charset="0"/>
              </a:rPr>
              <a:t>„ otrzymanym dla elektronów o energii 10 </a:t>
            </a:r>
            <a:r>
              <a:rPr lang="pl-PL" sz="2800" dirty="0" err="1" smtClean="0">
                <a:latin typeface="Times New Roman" pitchFamily="18" charset="0"/>
                <a:cs typeface="Times New Roman" pitchFamily="18" charset="0"/>
              </a:rPr>
              <a:t>MeV</a:t>
            </a:r>
            <a:r>
              <a:rPr lang="pl-PL" sz="2800" dirty="0" smtClean="0">
                <a:latin typeface="Times New Roman" pitchFamily="18" charset="0"/>
                <a:cs typeface="Times New Roman" pitchFamily="18" charset="0"/>
              </a:rPr>
              <a:t> w wodzie, z zastosowaniem modelu </a:t>
            </a:r>
            <a:r>
              <a:rPr lang="pl-PL" sz="2800" dirty="0" err="1" smtClean="0">
                <a:latin typeface="Times New Roman" pitchFamily="18" charset="0"/>
                <a:cs typeface="Times New Roman" pitchFamily="18" charset="0"/>
              </a:rPr>
              <a:t>Penelope</a:t>
            </a:r>
            <a:endParaRPr lang="pl-PL"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11560" y="2137418"/>
            <a:ext cx="7272808" cy="445584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5400" dirty="0" err="1" smtClean="0">
                <a:latin typeface="Times New Roman" pitchFamily="18" charset="0"/>
                <a:cs typeface="Times New Roman" pitchFamily="18" charset="0"/>
              </a:rPr>
              <a:t>Livermore</a:t>
            </a:r>
            <a:r>
              <a:rPr lang="pl-PL" sz="5400" dirty="0" smtClean="0">
                <a:latin typeface="Times New Roman" pitchFamily="18" charset="0"/>
                <a:cs typeface="Times New Roman" pitchFamily="18" charset="0"/>
              </a:rPr>
              <a:t> Model</a:t>
            </a:r>
            <a:endParaRPr lang="pl-PL" dirty="0"/>
          </a:p>
        </p:txBody>
      </p:sp>
      <p:sp>
        <p:nvSpPr>
          <p:cNvPr id="3" name="Symbol zastępczy zawartości 2"/>
          <p:cNvSpPr>
            <a:spLocks noGrp="1"/>
          </p:cNvSpPr>
          <p:nvPr>
            <p:ph idx="1"/>
          </p:nvPr>
        </p:nvSpPr>
        <p:spPr/>
        <p:txBody>
          <a:bodyPr>
            <a:normAutofit fontScale="92500" lnSpcReduction="20000"/>
          </a:bodyPr>
          <a:lstStyle/>
          <a:p>
            <a:r>
              <a:rPr lang="pl-PL" sz="3000" dirty="0" smtClean="0">
                <a:latin typeface="Times New Roman" pitchFamily="18" charset="0"/>
                <a:cs typeface="Times New Roman" pitchFamily="18" charset="0"/>
              </a:rPr>
              <a:t>Jest modelem towarzyszącym cząstkom gamma i elektronów w zjawiskach: </a:t>
            </a:r>
          </a:p>
          <a:p>
            <a:pPr lvl="2"/>
            <a:r>
              <a:rPr lang="pl-PL" sz="3000" dirty="0" smtClean="0">
                <a:latin typeface="Times New Roman" pitchFamily="18" charset="0"/>
                <a:cs typeface="Times New Roman" pitchFamily="18" charset="0"/>
              </a:rPr>
              <a:t>efekt fotoelektryczny</a:t>
            </a:r>
          </a:p>
          <a:p>
            <a:pPr lvl="2"/>
            <a:r>
              <a:rPr lang="pl-PL" sz="3000" dirty="0" smtClean="0">
                <a:latin typeface="Times New Roman" pitchFamily="18" charset="0"/>
                <a:cs typeface="Times New Roman" pitchFamily="18" charset="0"/>
              </a:rPr>
              <a:t>efekt Comptona </a:t>
            </a:r>
          </a:p>
          <a:p>
            <a:pPr lvl="2"/>
            <a:r>
              <a:rPr lang="pl-PL" sz="3000" dirty="0" smtClean="0">
                <a:latin typeface="Times New Roman" pitchFamily="18" charset="0"/>
                <a:cs typeface="Times New Roman" pitchFamily="18" charset="0"/>
              </a:rPr>
              <a:t>tworzenie par elektron pozyton</a:t>
            </a:r>
          </a:p>
          <a:p>
            <a:pPr lvl="2"/>
            <a:r>
              <a:rPr lang="pl-PL" sz="3000" dirty="0" smtClean="0">
                <a:latin typeface="Times New Roman" pitchFamily="18" charset="0"/>
                <a:cs typeface="Times New Roman" pitchFamily="18" charset="0"/>
              </a:rPr>
              <a:t>rozproszenia</a:t>
            </a:r>
          </a:p>
          <a:p>
            <a:pPr lvl="2"/>
            <a:r>
              <a:rPr lang="pl-PL" sz="3000" dirty="0" smtClean="0">
                <a:latin typeface="Times New Roman" pitchFamily="18" charset="0"/>
                <a:cs typeface="Times New Roman" pitchFamily="18" charset="0"/>
              </a:rPr>
              <a:t>promieniowanie hamowania</a:t>
            </a:r>
          </a:p>
          <a:p>
            <a:r>
              <a:rPr lang="pl-PL" sz="3000" dirty="0" smtClean="0">
                <a:latin typeface="Times New Roman" pitchFamily="18" charset="0"/>
                <a:cs typeface="Times New Roman" pitchFamily="18" charset="0"/>
              </a:rPr>
              <a:t>Zakres obowiązywania : 250 </a:t>
            </a:r>
            <a:r>
              <a:rPr lang="pl-PL" sz="3000" dirty="0" err="1" smtClean="0">
                <a:latin typeface="Times New Roman" pitchFamily="18" charset="0"/>
                <a:cs typeface="Times New Roman" pitchFamily="18" charset="0"/>
              </a:rPr>
              <a:t>eV</a:t>
            </a:r>
            <a:r>
              <a:rPr lang="pl-PL" sz="3000" dirty="0" smtClean="0">
                <a:latin typeface="Times New Roman" pitchFamily="18" charset="0"/>
                <a:cs typeface="Times New Roman" pitchFamily="18" charset="0"/>
              </a:rPr>
              <a:t> - 100 </a:t>
            </a:r>
            <a:r>
              <a:rPr lang="pl-PL" sz="3000" dirty="0" err="1" smtClean="0">
                <a:latin typeface="Times New Roman" pitchFamily="18" charset="0"/>
                <a:cs typeface="Times New Roman" pitchFamily="18" charset="0"/>
              </a:rPr>
              <a:t>GeV</a:t>
            </a:r>
            <a:endParaRPr lang="pl-PL" sz="3000" dirty="0" smtClean="0">
              <a:latin typeface="Times New Roman" pitchFamily="18" charset="0"/>
              <a:cs typeface="Times New Roman" pitchFamily="18" charset="0"/>
            </a:endParaRPr>
          </a:p>
          <a:p>
            <a:r>
              <a:rPr lang="pl-PL" sz="3000" dirty="0" smtClean="0">
                <a:latin typeface="Times New Roman" pitchFamily="18" charset="0"/>
                <a:cs typeface="Times New Roman" pitchFamily="18" charset="0"/>
              </a:rPr>
              <a:t>Można stosować ten model do 100 </a:t>
            </a:r>
            <a:r>
              <a:rPr lang="pl-PL" sz="3000" dirty="0" err="1" smtClean="0">
                <a:latin typeface="Times New Roman" pitchFamily="18" charset="0"/>
                <a:cs typeface="Times New Roman" pitchFamily="18" charset="0"/>
              </a:rPr>
              <a:t>eV</a:t>
            </a:r>
            <a:r>
              <a:rPr lang="pl-PL" sz="3000" dirty="0" smtClean="0">
                <a:latin typeface="Times New Roman" pitchFamily="18" charset="0"/>
                <a:cs typeface="Times New Roman" pitchFamily="18" charset="0"/>
              </a:rPr>
              <a:t>, ale wtedy mamy zmniejszoną dokładność</a:t>
            </a:r>
          </a:p>
          <a:p>
            <a:endParaRPr lang="pl-PL"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908720"/>
            <a:ext cx="8229600" cy="1143000"/>
          </a:xfrm>
        </p:spPr>
        <p:txBody>
          <a:bodyPr>
            <a:normAutofit fontScale="90000"/>
          </a:bodyPr>
          <a:lstStyle/>
          <a:p>
            <a:r>
              <a:rPr lang="pl-PL" dirty="0" smtClean="0">
                <a:latin typeface="Times New Roman" pitchFamily="18" charset="0"/>
                <a:cs typeface="Times New Roman" pitchFamily="18" charset="0"/>
              </a:rPr>
              <a:t>Jak dodać procesy fizyczne do symulacji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2204864"/>
            <a:ext cx="8229600" cy="4389120"/>
          </a:xfrm>
        </p:spPr>
        <p:txBody>
          <a:bodyPr/>
          <a:lstStyle/>
          <a:p>
            <a:r>
              <a:rPr lang="pl-PL" dirty="0" smtClean="0"/>
              <a:t>Wystarczą co najmniej dwie linijki kodu </a:t>
            </a:r>
          </a:p>
          <a:p>
            <a:endParaRPr lang="pl-PL" dirty="0" smtClean="0"/>
          </a:p>
          <a:p>
            <a:pPr>
              <a:buNone/>
            </a:pP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gate</a:t>
            </a: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physics</a:t>
            </a: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addProcess</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	                     </a:t>
            </a:r>
            <a:r>
              <a:rPr lang="pl-PL" b="1" dirty="0" err="1" smtClean="0">
                <a:latin typeface="Times New Roman" pitchFamily="18" charset="0"/>
                <a:cs typeface="Times New Roman" pitchFamily="18" charset="0"/>
              </a:rPr>
              <a:t>process</a:t>
            </a:r>
            <a:endParaRPr lang="pl-PL" b="1" dirty="0" smtClean="0">
              <a:latin typeface="Times New Roman" pitchFamily="18" charset="0"/>
              <a:cs typeface="Times New Roman" pitchFamily="18" charset="0"/>
            </a:endParaRPr>
          </a:p>
          <a:p>
            <a:pPr>
              <a:buNone/>
            </a:pP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gate</a:t>
            </a: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physics</a:t>
            </a: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processes</a:t>
            </a: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process</a:t>
            </a:r>
            <a:r>
              <a:rPr lang="pl-PL" b="1" dirty="0" smtClean="0">
                <a:latin typeface="Times New Roman" pitchFamily="18" charset="0"/>
                <a:cs typeface="Times New Roman" pitchFamily="18" charset="0"/>
              </a:rPr>
              <a:t>/</a:t>
            </a:r>
            <a:r>
              <a:rPr lang="pl-PL" b="1" dirty="0" err="1" smtClean="0">
                <a:latin typeface="Times New Roman" pitchFamily="18" charset="0"/>
                <a:cs typeface="Times New Roman" pitchFamily="18" charset="0"/>
              </a:rPr>
              <a:t>setModel</a:t>
            </a:r>
            <a:r>
              <a:rPr lang="pl-PL" b="1" dirty="0" smtClean="0">
                <a:latin typeface="Times New Roman" pitchFamily="18" charset="0"/>
                <a:cs typeface="Times New Roman" pitchFamily="18" charset="0"/>
              </a:rPr>
              <a:t>     model</a:t>
            </a:r>
          </a:p>
          <a:p>
            <a:endParaRPr lang="pl-PL" b="1"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W miejsce </a:t>
            </a:r>
            <a:r>
              <a:rPr lang="pl-PL" dirty="0" err="1" smtClean="0">
                <a:latin typeface="Times New Roman" pitchFamily="18" charset="0"/>
                <a:cs typeface="Times New Roman" pitchFamily="18" charset="0"/>
              </a:rPr>
              <a:t>process</a:t>
            </a:r>
            <a:r>
              <a:rPr lang="pl-PL" dirty="0" smtClean="0">
                <a:latin typeface="Times New Roman" pitchFamily="18" charset="0"/>
                <a:cs typeface="Times New Roman" pitchFamily="18" charset="0"/>
              </a:rPr>
              <a:t> należy wstawić proces jaki chcemy by towarzyszył symulacji</a:t>
            </a:r>
          </a:p>
          <a:p>
            <a:r>
              <a:rPr lang="pl-PL" dirty="0" smtClean="0">
                <a:latin typeface="Times New Roman" pitchFamily="18" charset="0"/>
                <a:cs typeface="Times New Roman" pitchFamily="18" charset="0"/>
              </a:rPr>
              <a:t>W miejsce model wybieramy jeden z trzech modeli przestawionych na poprzednim slajdzie</a:t>
            </a:r>
            <a:endParaRPr lang="pl-PL"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Definiowanie materiałów</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pl-PL" sz="3200" dirty="0" err="1" smtClean="0">
                <a:latin typeface="Times New Roman" pitchFamily="18" charset="0"/>
                <a:cs typeface="Times New Roman" pitchFamily="18" charset="0"/>
              </a:rPr>
              <a:t>Gate</a:t>
            </a:r>
            <a:r>
              <a:rPr lang="pl-PL" sz="3200" dirty="0" smtClean="0">
                <a:latin typeface="Times New Roman" pitchFamily="18" charset="0"/>
                <a:cs typeface="Times New Roman" pitchFamily="18" charset="0"/>
              </a:rPr>
              <a:t> ma zadeklarowaną już bazę materiałów, z której można skorzystać</a:t>
            </a:r>
          </a:p>
          <a:p>
            <a:r>
              <a:rPr lang="pl-PL" sz="3200" dirty="0" smtClean="0">
                <a:latin typeface="Times New Roman" pitchFamily="18" charset="0"/>
                <a:cs typeface="Times New Roman" pitchFamily="18" charset="0"/>
              </a:rPr>
              <a:t>Są to między innymi:</a:t>
            </a:r>
          </a:p>
          <a:p>
            <a:pPr lvl="3"/>
            <a:r>
              <a:rPr lang="pl-PL" sz="2400" dirty="0" smtClean="0">
                <a:latin typeface="Times New Roman" pitchFamily="18" charset="0"/>
                <a:cs typeface="Times New Roman" pitchFamily="18" charset="0"/>
              </a:rPr>
              <a:t>Pierwiastki układu chemicznego </a:t>
            </a:r>
          </a:p>
          <a:p>
            <a:pPr lvl="3"/>
            <a:r>
              <a:rPr lang="pl-PL" sz="2400" dirty="0" smtClean="0">
                <a:latin typeface="Times New Roman" pitchFamily="18" charset="0"/>
                <a:cs typeface="Times New Roman" pitchFamily="18" charset="0"/>
              </a:rPr>
              <a:t>Materiały takie jak: aluminium, żelazo, krzem</a:t>
            </a:r>
          </a:p>
          <a:p>
            <a:pPr lvl="3"/>
            <a:r>
              <a:rPr lang="pl-PL" sz="2400" dirty="0" smtClean="0">
                <a:latin typeface="Times New Roman" pitchFamily="18" charset="0"/>
                <a:cs typeface="Times New Roman" pitchFamily="18" charset="0"/>
              </a:rPr>
              <a:t>Organy takie jak: płuco, mięsnie, krew</a:t>
            </a:r>
          </a:p>
          <a:p>
            <a:pPr lvl="3"/>
            <a:r>
              <a:rPr lang="pl-PL" sz="2400" dirty="0" smtClean="0">
                <a:latin typeface="Times New Roman" pitchFamily="18" charset="0"/>
                <a:cs typeface="Times New Roman" pitchFamily="18" charset="0"/>
              </a:rPr>
              <a:t>Woda, powietrze</a:t>
            </a:r>
          </a:p>
          <a:p>
            <a:pPr lvl="3"/>
            <a:endParaRPr lang="pl-PL"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Definiowanie pierwiastków chemicznych</a:t>
            </a:r>
            <a:endParaRPr lang="pl-PL" dirty="0"/>
          </a:p>
        </p:txBody>
      </p:sp>
      <p:sp>
        <p:nvSpPr>
          <p:cNvPr id="3" name="Symbol zastępczy zawartości 2"/>
          <p:cNvSpPr>
            <a:spLocks noGrp="1"/>
          </p:cNvSpPr>
          <p:nvPr>
            <p:ph idx="1"/>
          </p:nvPr>
        </p:nvSpPr>
        <p:spPr>
          <a:xfrm>
            <a:off x="457200" y="1935480"/>
            <a:ext cx="8229600" cy="4445848"/>
          </a:xfrm>
        </p:spPr>
        <p:txBody>
          <a:bodyPr>
            <a:normAutofit fontScale="77500" lnSpcReduction="20000"/>
          </a:bodyPr>
          <a:lstStyle/>
          <a:p>
            <a:r>
              <a:rPr lang="pl-PL" dirty="0" smtClean="0">
                <a:latin typeface="Times New Roman" pitchFamily="18" charset="0"/>
                <a:cs typeface="Times New Roman" pitchFamily="18" charset="0"/>
              </a:rPr>
              <a:t>Definiowanie nowego elementu , z którego jest zbudowany jest bardzo proste.  Wystarczy otworzyć plik </a:t>
            </a:r>
            <a:r>
              <a:rPr lang="pl-PL" dirty="0" err="1" smtClean="0">
                <a:latin typeface="Times New Roman" pitchFamily="18" charset="0"/>
                <a:cs typeface="Times New Roman" pitchFamily="18" charset="0"/>
              </a:rPr>
              <a:t>GateMaterials.db</a:t>
            </a:r>
            <a:r>
              <a:rPr lang="pl-PL" dirty="0" smtClean="0">
                <a:latin typeface="Times New Roman" pitchFamily="18" charset="0"/>
                <a:cs typeface="Times New Roman" pitchFamily="18" charset="0"/>
              </a:rPr>
              <a:t>: </a:t>
            </a:r>
          </a:p>
          <a:p>
            <a:endParaRPr lang="pl-PL" dirty="0" smtClean="0">
              <a:latin typeface="Times New Roman" pitchFamily="18" charset="0"/>
              <a:cs typeface="Times New Roman" pitchFamily="18" charset="0"/>
            </a:endParaRPr>
          </a:p>
          <a:p>
            <a:pPr>
              <a:buNone/>
            </a:pPr>
            <a:r>
              <a:rPr lang="pl-PL" b="1" dirty="0" smtClean="0">
                <a:latin typeface="Times New Roman" pitchFamily="18" charset="0"/>
                <a:cs typeface="Times New Roman" pitchFamily="18" charset="0"/>
              </a:rPr>
              <a:t>	/</a:t>
            </a:r>
            <a:r>
              <a:rPr lang="pl-PL" b="1" dirty="0" err="1" smtClean="0">
                <a:latin typeface="Times New Roman" pitchFamily="18" charset="0"/>
                <a:cs typeface="Times New Roman" pitchFamily="18" charset="0"/>
              </a:rPr>
              <a:t>gate</a:t>
            </a:r>
            <a:r>
              <a:rPr lang="pl-PL" b="1" dirty="0" smtClean="0">
                <a:latin typeface="Times New Roman" pitchFamily="18" charset="0"/>
                <a:cs typeface="Times New Roman" pitchFamily="18" charset="0"/>
              </a:rPr>
              <a:t>/geometry/</a:t>
            </a:r>
            <a:r>
              <a:rPr lang="pl-PL" b="1" dirty="0" err="1" smtClean="0">
                <a:latin typeface="Times New Roman" pitchFamily="18" charset="0"/>
                <a:cs typeface="Times New Roman" pitchFamily="18" charset="0"/>
              </a:rPr>
              <a:t>setMaterialDatabase</a:t>
            </a:r>
            <a:r>
              <a:rPr lang="pl-PL" b="1" dirty="0" smtClean="0">
                <a:latin typeface="Times New Roman" pitchFamily="18" charset="0"/>
                <a:cs typeface="Times New Roman" pitchFamily="18" charset="0"/>
              </a:rPr>
              <a:t> data/</a:t>
            </a:r>
            <a:r>
              <a:rPr lang="pl-PL" b="1" dirty="0" err="1" smtClean="0">
                <a:latin typeface="Times New Roman" pitchFamily="18" charset="0"/>
                <a:cs typeface="Times New Roman" pitchFamily="18" charset="0"/>
              </a:rPr>
              <a:t>GateMaterials.db</a:t>
            </a:r>
            <a:r>
              <a:rPr lang="pl-PL" b="1" dirty="0" smtClean="0">
                <a:latin typeface="Times New Roman" pitchFamily="18" charset="0"/>
                <a:cs typeface="Times New Roman" pitchFamily="18" charset="0"/>
              </a:rPr>
              <a:t> </a:t>
            </a:r>
          </a:p>
          <a:p>
            <a:pPr>
              <a:buNone/>
            </a:pP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data: ścieżka, gdzie jest umieszczony pilik z zdefiniowanymi materiałami</a:t>
            </a:r>
          </a:p>
          <a:p>
            <a:r>
              <a:rPr lang="pl-PL" dirty="0" smtClean="0">
                <a:latin typeface="Times New Roman" pitchFamily="18" charset="0"/>
                <a:cs typeface="Times New Roman" pitchFamily="18" charset="0"/>
              </a:rPr>
              <a:t>Format wprowadzania elementu jest określony przez:</a:t>
            </a:r>
          </a:p>
          <a:p>
            <a:pPr lvl="2"/>
            <a:r>
              <a:rPr lang="pl-PL" sz="2600" dirty="0" smtClean="0">
                <a:latin typeface="Times New Roman" pitchFamily="18" charset="0"/>
                <a:cs typeface="Times New Roman" pitchFamily="18" charset="0"/>
              </a:rPr>
              <a:t>nazwę, </a:t>
            </a:r>
          </a:p>
          <a:p>
            <a:pPr lvl="2"/>
            <a:r>
              <a:rPr lang="pl-PL" sz="2600" dirty="0" smtClean="0">
                <a:latin typeface="Times New Roman" pitchFamily="18" charset="0"/>
                <a:cs typeface="Times New Roman" pitchFamily="18" charset="0"/>
              </a:rPr>
              <a:t>symbol, </a:t>
            </a:r>
          </a:p>
          <a:p>
            <a:pPr lvl="2"/>
            <a:r>
              <a:rPr lang="pl-PL" sz="2600" dirty="0" smtClean="0">
                <a:latin typeface="Times New Roman" pitchFamily="18" charset="0"/>
                <a:cs typeface="Times New Roman" pitchFamily="18" charset="0"/>
              </a:rPr>
              <a:t>liczbę atomową i masę molową. </a:t>
            </a:r>
          </a:p>
          <a:p>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Przykładowe zdefiniowane pierwiastki:</a:t>
            </a:r>
          </a:p>
          <a:p>
            <a:endParaRPr lang="pl-PL" dirty="0" smtClean="0">
              <a:latin typeface="Times New Roman" pitchFamily="18" charset="0"/>
              <a:cs typeface="Times New Roman" pitchFamily="18" charset="0"/>
            </a:endParaRPr>
          </a:p>
          <a:p>
            <a:pPr lvl="2"/>
            <a:r>
              <a:rPr lang="pl-PL" dirty="0" err="1" smtClean="0">
                <a:latin typeface="Times New Roman" pitchFamily="18" charset="0"/>
                <a:cs typeface="Times New Roman" pitchFamily="18" charset="0"/>
              </a:rPr>
              <a:t>Cobalt</a:t>
            </a:r>
            <a:r>
              <a:rPr lang="pl-PL" dirty="0" smtClean="0">
                <a:latin typeface="Times New Roman" pitchFamily="18" charset="0"/>
                <a:cs typeface="Times New Roman" pitchFamily="18" charset="0"/>
              </a:rPr>
              <a:t>:     S= Co  ; Z= 27. ; A=  58.933 g/mole</a:t>
            </a:r>
          </a:p>
          <a:p>
            <a:pPr lvl="2"/>
            <a:r>
              <a:rPr lang="pt-BR" dirty="0" smtClean="0">
                <a:latin typeface="Times New Roman" pitchFamily="18" charset="0"/>
                <a:cs typeface="Times New Roman" pitchFamily="18" charset="0"/>
              </a:rPr>
              <a:t>Argon:	    S= Ar  ; Z= 18. ; A=  39.95  g/mol</a:t>
            </a:r>
            <a:r>
              <a:rPr lang="pl-PL" dirty="0" smtClean="0">
                <a:latin typeface="Times New Roman" pitchFamily="18" charset="0"/>
                <a:cs typeface="Times New Roman" pitchFamily="18" charset="0"/>
              </a:rPr>
              <a:t>e</a:t>
            </a:r>
          </a:p>
          <a:p>
            <a:pPr lvl="2"/>
            <a:endParaRPr lang="pl-PL"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Materiały (1)</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pl-PL" dirty="0" smtClean="0"/>
              <a:t>Materiał definiuje się w sposób analogiczny do elementów, lecz zawierają one dodatkowe parametry uwzględniające ich gęstość oraz skład:</a:t>
            </a:r>
          </a:p>
          <a:p>
            <a:r>
              <a:rPr lang="pl-PL" dirty="0" smtClean="0"/>
              <a:t>Materiał może składać się z czystych związków chemicznych oraz mieszaniny pierwiastków.</a:t>
            </a:r>
          </a:p>
          <a:p>
            <a:r>
              <a:rPr lang="pl-PL" dirty="0" smtClean="0"/>
              <a:t>Materiały składając się z następujących elementów:</a:t>
            </a:r>
          </a:p>
          <a:p>
            <a:pPr lvl="2"/>
            <a:r>
              <a:rPr lang="pl-PL" dirty="0" smtClean="0"/>
              <a:t>d - gęstość elementu</a:t>
            </a:r>
          </a:p>
          <a:p>
            <a:pPr lvl="2"/>
            <a:r>
              <a:rPr lang="pl-PL" dirty="0" smtClean="0"/>
              <a:t>n – numer elementu</a:t>
            </a:r>
          </a:p>
          <a:p>
            <a:pPr lvl="2"/>
            <a:r>
              <a:rPr lang="pl-PL" dirty="0" err="1" smtClean="0"/>
              <a:t>name</a:t>
            </a:r>
            <a:r>
              <a:rPr lang="pl-PL" dirty="0" smtClean="0"/>
              <a:t> = nazwa elementu, </a:t>
            </a:r>
          </a:p>
          <a:p>
            <a:pPr lvl="2"/>
            <a:r>
              <a:rPr lang="pl-PL" dirty="0" smtClean="0"/>
              <a:t>f = ułamek masowy.</a:t>
            </a:r>
            <a:endParaRPr lang="pl-P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Materiały (2)</a:t>
            </a:r>
            <a:endParaRPr lang="pl-PL" dirty="0"/>
          </a:p>
        </p:txBody>
      </p:sp>
      <p:sp>
        <p:nvSpPr>
          <p:cNvPr id="3" name="Symbol zastępczy zawartości 2"/>
          <p:cNvSpPr>
            <a:spLocks noGrp="1"/>
          </p:cNvSpPr>
          <p:nvPr>
            <p:ph idx="1"/>
          </p:nvPr>
        </p:nvSpPr>
        <p:spPr/>
        <p:txBody>
          <a:bodyPr/>
          <a:lstStyle/>
          <a:p>
            <a:r>
              <a:rPr lang="pl-PL" dirty="0" smtClean="0"/>
              <a:t>Przykładowe zdefiniowany organ - płuco:</a:t>
            </a:r>
          </a:p>
          <a:p>
            <a:pPr lvl="2"/>
            <a:r>
              <a:rPr lang="pl-PL" dirty="0" err="1" smtClean="0"/>
              <a:t>Lung</a:t>
            </a:r>
            <a:r>
              <a:rPr lang="pl-PL" dirty="0" smtClean="0"/>
              <a:t>:  d=0.26 g/cm3 ; n=9        </a:t>
            </a:r>
          </a:p>
          <a:p>
            <a:pPr lvl="2">
              <a:buNone/>
            </a:pPr>
            <a:r>
              <a:rPr lang="pl-PL" dirty="0" smtClean="0"/>
              <a:t>	</a:t>
            </a:r>
            <a:r>
              <a:rPr lang="pl-PL" dirty="0" err="1" smtClean="0"/>
              <a:t>+e</a:t>
            </a:r>
            <a:r>
              <a:rPr lang="pl-PL" dirty="0" smtClean="0"/>
              <a:t>l: </a:t>
            </a:r>
            <a:r>
              <a:rPr lang="pl-PL" dirty="0" err="1" smtClean="0"/>
              <a:t>name=Hydrogen</a:t>
            </a:r>
            <a:r>
              <a:rPr lang="pl-PL" dirty="0" smtClean="0"/>
              <a:t>  ; f=0.103	</a:t>
            </a:r>
          </a:p>
          <a:p>
            <a:pPr lvl="2">
              <a:buNone/>
            </a:pPr>
            <a:r>
              <a:rPr lang="pl-PL" dirty="0" smtClean="0"/>
              <a:t>	</a:t>
            </a:r>
            <a:r>
              <a:rPr lang="pl-PL" dirty="0" err="1" smtClean="0"/>
              <a:t>+e</a:t>
            </a:r>
            <a:r>
              <a:rPr lang="pl-PL" dirty="0" smtClean="0"/>
              <a:t>l: </a:t>
            </a:r>
            <a:r>
              <a:rPr lang="pl-PL" dirty="0" err="1" smtClean="0"/>
              <a:t>name=Carbon</a:t>
            </a:r>
            <a:r>
              <a:rPr lang="pl-PL" dirty="0" smtClean="0"/>
              <a:t>    ; f=0.105	</a:t>
            </a:r>
          </a:p>
          <a:p>
            <a:pPr lvl="2">
              <a:buNone/>
            </a:pPr>
            <a:r>
              <a:rPr lang="pl-PL" dirty="0" smtClean="0"/>
              <a:t>	</a:t>
            </a:r>
            <a:r>
              <a:rPr lang="pl-PL" dirty="0" err="1" smtClean="0"/>
              <a:t>+e</a:t>
            </a:r>
            <a:r>
              <a:rPr lang="pl-PL" dirty="0" smtClean="0"/>
              <a:t>l: </a:t>
            </a:r>
            <a:r>
              <a:rPr lang="pl-PL" dirty="0" err="1" smtClean="0"/>
              <a:t>name=Nitrogen</a:t>
            </a:r>
            <a:r>
              <a:rPr lang="pl-PL" dirty="0" smtClean="0"/>
              <a:t>  ; f=0.031	</a:t>
            </a:r>
          </a:p>
          <a:p>
            <a:pPr lvl="2">
              <a:buNone/>
            </a:pPr>
            <a:r>
              <a:rPr lang="pl-PL" dirty="0" smtClean="0"/>
              <a:t>	</a:t>
            </a:r>
            <a:r>
              <a:rPr lang="pl-PL" dirty="0" err="1" smtClean="0"/>
              <a:t>+e</a:t>
            </a:r>
            <a:r>
              <a:rPr lang="pl-PL" dirty="0" smtClean="0"/>
              <a:t>l: </a:t>
            </a:r>
            <a:r>
              <a:rPr lang="pl-PL" dirty="0" err="1" smtClean="0"/>
              <a:t>name=Oxygen</a:t>
            </a:r>
            <a:r>
              <a:rPr lang="pl-PL" dirty="0" smtClean="0"/>
              <a:t>    ; f=0.749	</a:t>
            </a:r>
          </a:p>
          <a:p>
            <a:pPr lvl="2">
              <a:buNone/>
            </a:pPr>
            <a:r>
              <a:rPr lang="pl-PL" dirty="0" smtClean="0"/>
              <a:t>	</a:t>
            </a:r>
            <a:r>
              <a:rPr lang="pl-PL" dirty="0" err="1" smtClean="0"/>
              <a:t>+e</a:t>
            </a:r>
            <a:r>
              <a:rPr lang="pl-PL" dirty="0" smtClean="0"/>
              <a:t>l: </a:t>
            </a:r>
            <a:r>
              <a:rPr lang="pl-PL" dirty="0" err="1" smtClean="0"/>
              <a:t>name=Sodium</a:t>
            </a:r>
            <a:r>
              <a:rPr lang="pl-PL" dirty="0" smtClean="0"/>
              <a:t>    ; f=0.002	</a:t>
            </a:r>
          </a:p>
          <a:p>
            <a:pPr lvl="2">
              <a:buNone/>
            </a:pPr>
            <a:r>
              <a:rPr lang="pl-PL" dirty="0" smtClean="0"/>
              <a:t>	</a:t>
            </a:r>
            <a:r>
              <a:rPr lang="pl-PL" dirty="0" err="1" smtClean="0"/>
              <a:t>+e</a:t>
            </a:r>
            <a:r>
              <a:rPr lang="pl-PL" dirty="0" smtClean="0"/>
              <a:t>l: </a:t>
            </a:r>
            <a:r>
              <a:rPr lang="pl-PL" dirty="0" err="1" smtClean="0"/>
              <a:t>name=Phosphor</a:t>
            </a:r>
            <a:r>
              <a:rPr lang="pl-PL" dirty="0" smtClean="0"/>
              <a:t>  ; f=0.002	</a:t>
            </a:r>
          </a:p>
          <a:p>
            <a:pPr lvl="2">
              <a:buNone/>
            </a:pPr>
            <a:r>
              <a:rPr lang="pl-PL" dirty="0" smtClean="0"/>
              <a:t>	</a:t>
            </a:r>
            <a:r>
              <a:rPr lang="pl-PL" dirty="0" err="1" smtClean="0"/>
              <a:t>+e</a:t>
            </a:r>
            <a:r>
              <a:rPr lang="pl-PL" dirty="0" smtClean="0"/>
              <a:t>l: </a:t>
            </a:r>
            <a:r>
              <a:rPr lang="pl-PL" dirty="0" err="1" smtClean="0"/>
              <a:t>name=Sulfur</a:t>
            </a:r>
            <a:r>
              <a:rPr lang="pl-PL" dirty="0" smtClean="0"/>
              <a:t>    ; f=0.003        </a:t>
            </a:r>
          </a:p>
          <a:p>
            <a:pPr lvl="2">
              <a:buNone/>
            </a:pPr>
            <a:r>
              <a:rPr lang="pl-PL" dirty="0" smtClean="0"/>
              <a:t>	</a:t>
            </a:r>
            <a:r>
              <a:rPr lang="pl-PL" dirty="0" err="1" smtClean="0"/>
              <a:t>+e</a:t>
            </a:r>
            <a:r>
              <a:rPr lang="pl-PL" dirty="0" smtClean="0"/>
              <a:t>l: </a:t>
            </a:r>
            <a:r>
              <a:rPr lang="pl-PL" dirty="0" err="1" smtClean="0"/>
              <a:t>name=Chlorine</a:t>
            </a:r>
            <a:r>
              <a:rPr lang="pl-PL" dirty="0" smtClean="0"/>
              <a:t>  ; f=0.003        </a:t>
            </a:r>
          </a:p>
          <a:p>
            <a:pPr lvl="2">
              <a:buNone/>
            </a:pPr>
            <a:r>
              <a:rPr lang="pl-PL" dirty="0" smtClean="0"/>
              <a:t>	</a:t>
            </a:r>
            <a:r>
              <a:rPr lang="pl-PL" dirty="0" err="1" smtClean="0"/>
              <a:t>+e</a:t>
            </a:r>
            <a:r>
              <a:rPr lang="pl-PL" dirty="0" smtClean="0"/>
              <a:t>l: </a:t>
            </a:r>
            <a:r>
              <a:rPr lang="pl-PL" dirty="0" err="1" smtClean="0"/>
              <a:t>name=Potassium</a:t>
            </a:r>
            <a:r>
              <a:rPr lang="pl-PL" dirty="0" smtClean="0"/>
              <a:t> ; f=0.002</a:t>
            </a:r>
          </a:p>
          <a:p>
            <a:endParaRPr lang="pl-PL"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Materiały (3)</a:t>
            </a:r>
            <a:endParaRPr lang="pl-PL" dirty="0"/>
          </a:p>
        </p:txBody>
      </p:sp>
      <p:sp>
        <p:nvSpPr>
          <p:cNvPr id="3" name="Symbol zastępczy zawartości 2"/>
          <p:cNvSpPr>
            <a:spLocks noGrp="1"/>
          </p:cNvSpPr>
          <p:nvPr>
            <p:ph idx="1"/>
          </p:nvPr>
        </p:nvSpPr>
        <p:spPr/>
        <p:txBody>
          <a:bodyPr/>
          <a:lstStyle/>
          <a:p>
            <a:r>
              <a:rPr lang="pl-PL" dirty="0" smtClean="0">
                <a:latin typeface="Times New Roman" pitchFamily="18" charset="0"/>
                <a:cs typeface="Times New Roman" pitchFamily="18" charset="0"/>
              </a:rPr>
              <a:t>Zdefiniowana woda i powietrze:</a:t>
            </a:r>
          </a:p>
          <a:p>
            <a:pPr lvl="2"/>
            <a:r>
              <a:rPr lang="pl-PL" dirty="0" err="1" smtClean="0">
                <a:latin typeface="Times New Roman" pitchFamily="18" charset="0"/>
                <a:cs typeface="Times New Roman" pitchFamily="18" charset="0"/>
              </a:rPr>
              <a:t>Water</a:t>
            </a:r>
            <a:r>
              <a:rPr lang="pl-PL" dirty="0" smtClean="0">
                <a:latin typeface="Times New Roman" pitchFamily="18" charset="0"/>
                <a:cs typeface="Times New Roman" pitchFamily="18" charset="0"/>
              </a:rPr>
              <a:t>:  d=1.00 g/cm3; n=2 ; </a:t>
            </a:r>
            <a:r>
              <a:rPr lang="pl-PL" dirty="0" err="1" smtClean="0">
                <a:latin typeface="Times New Roman" pitchFamily="18" charset="0"/>
                <a:cs typeface="Times New Roman" pitchFamily="18" charset="0"/>
              </a:rPr>
              <a:t>state=liquid</a:t>
            </a:r>
            <a:r>
              <a:rPr lang="pl-PL" dirty="0" smtClean="0">
                <a:latin typeface="Times New Roman" pitchFamily="18" charset="0"/>
                <a:cs typeface="Times New Roman" pitchFamily="18" charset="0"/>
              </a:rPr>
              <a:t>	</a:t>
            </a:r>
          </a:p>
          <a:p>
            <a:pPr lvl="2">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+e</a:t>
            </a:r>
            <a:r>
              <a:rPr lang="pl-PL" dirty="0" smtClean="0">
                <a:latin typeface="Times New Roman" pitchFamily="18" charset="0"/>
                <a:cs typeface="Times New Roman" pitchFamily="18" charset="0"/>
              </a:rPr>
              <a:t>l: </a:t>
            </a:r>
            <a:r>
              <a:rPr lang="pl-PL" dirty="0" err="1" smtClean="0">
                <a:latin typeface="Times New Roman" pitchFamily="18" charset="0"/>
                <a:cs typeface="Times New Roman" pitchFamily="18" charset="0"/>
              </a:rPr>
              <a:t>name=Hydrogen</a:t>
            </a:r>
            <a:r>
              <a:rPr lang="pl-PL" dirty="0" smtClean="0">
                <a:latin typeface="Times New Roman" pitchFamily="18" charset="0"/>
                <a:cs typeface="Times New Roman" pitchFamily="18" charset="0"/>
              </a:rPr>
              <a:t> ; n=2	</a:t>
            </a:r>
          </a:p>
          <a:p>
            <a:pPr lvl="2">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+e</a:t>
            </a:r>
            <a:r>
              <a:rPr lang="pl-PL" dirty="0" smtClean="0">
                <a:latin typeface="Times New Roman" pitchFamily="18" charset="0"/>
                <a:cs typeface="Times New Roman" pitchFamily="18" charset="0"/>
              </a:rPr>
              <a:t>l: </a:t>
            </a:r>
            <a:r>
              <a:rPr lang="pl-PL" dirty="0" err="1" smtClean="0">
                <a:latin typeface="Times New Roman" pitchFamily="18" charset="0"/>
                <a:cs typeface="Times New Roman" pitchFamily="18" charset="0"/>
              </a:rPr>
              <a:t>name=Oxygen</a:t>
            </a:r>
            <a:r>
              <a:rPr lang="pl-PL" dirty="0" smtClean="0">
                <a:latin typeface="Times New Roman" pitchFamily="18" charset="0"/>
                <a:cs typeface="Times New Roman" pitchFamily="18" charset="0"/>
              </a:rPr>
              <a:t>; n=1</a:t>
            </a:r>
          </a:p>
          <a:p>
            <a:pPr lvl="2">
              <a:buNone/>
            </a:pPr>
            <a:endParaRPr lang="pl-PL" dirty="0" smtClean="0">
              <a:latin typeface="Times New Roman" pitchFamily="18" charset="0"/>
              <a:cs typeface="Times New Roman" pitchFamily="18" charset="0"/>
            </a:endParaRPr>
          </a:p>
          <a:p>
            <a:pPr lvl="2">
              <a:buFont typeface="Arial" pitchFamily="34" charset="0"/>
              <a:buChar char="•"/>
            </a:pPr>
            <a:r>
              <a:rPr lang="pl-PL" dirty="0" smtClean="0">
                <a:latin typeface="Times New Roman" pitchFamily="18" charset="0"/>
                <a:cs typeface="Times New Roman" pitchFamily="18" charset="0"/>
              </a:rPr>
              <a:t>Air: d=1.29 mg/cm3 ; n=4 ; </a:t>
            </a:r>
            <a:r>
              <a:rPr lang="pl-PL" dirty="0" err="1" smtClean="0">
                <a:latin typeface="Times New Roman" pitchFamily="18" charset="0"/>
                <a:cs typeface="Times New Roman" pitchFamily="18" charset="0"/>
              </a:rPr>
              <a:t>state=gas</a:t>
            </a:r>
            <a:r>
              <a:rPr lang="pl-PL" dirty="0" smtClean="0">
                <a:latin typeface="Times New Roman" pitchFamily="18" charset="0"/>
                <a:cs typeface="Times New Roman" pitchFamily="18" charset="0"/>
              </a:rPr>
              <a:t>	</a:t>
            </a:r>
          </a:p>
          <a:p>
            <a:pPr lvl="2">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+e</a:t>
            </a:r>
            <a:r>
              <a:rPr lang="pl-PL" dirty="0" smtClean="0">
                <a:latin typeface="Times New Roman" pitchFamily="18" charset="0"/>
                <a:cs typeface="Times New Roman" pitchFamily="18" charset="0"/>
              </a:rPr>
              <a:t>l: </a:t>
            </a:r>
            <a:r>
              <a:rPr lang="pl-PL" dirty="0" err="1" smtClean="0">
                <a:latin typeface="Times New Roman" pitchFamily="18" charset="0"/>
                <a:cs typeface="Times New Roman" pitchFamily="18" charset="0"/>
              </a:rPr>
              <a:t>name=Nitrogen</a:t>
            </a:r>
            <a:r>
              <a:rPr lang="pl-PL" dirty="0" smtClean="0">
                <a:latin typeface="Times New Roman" pitchFamily="18" charset="0"/>
                <a:cs typeface="Times New Roman" pitchFamily="18" charset="0"/>
              </a:rPr>
              <a:t>;   f=0.755268	</a:t>
            </a:r>
          </a:p>
          <a:p>
            <a:pPr lvl="2">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+e</a:t>
            </a:r>
            <a:r>
              <a:rPr lang="pl-PL" dirty="0" smtClean="0">
                <a:latin typeface="Times New Roman" pitchFamily="18" charset="0"/>
                <a:cs typeface="Times New Roman" pitchFamily="18" charset="0"/>
              </a:rPr>
              <a:t>l: </a:t>
            </a:r>
            <a:r>
              <a:rPr lang="pl-PL" dirty="0" err="1" smtClean="0">
                <a:latin typeface="Times New Roman" pitchFamily="18" charset="0"/>
                <a:cs typeface="Times New Roman" pitchFamily="18" charset="0"/>
              </a:rPr>
              <a:t>name=Oxygen</a:t>
            </a:r>
            <a:r>
              <a:rPr lang="pl-PL" dirty="0" smtClean="0">
                <a:latin typeface="Times New Roman" pitchFamily="18" charset="0"/>
                <a:cs typeface="Times New Roman" pitchFamily="18" charset="0"/>
              </a:rPr>
              <a:t>;     f=0.231781	</a:t>
            </a:r>
          </a:p>
          <a:p>
            <a:pPr lvl="2">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+e</a:t>
            </a:r>
            <a:r>
              <a:rPr lang="pl-PL" dirty="0" smtClean="0">
                <a:latin typeface="Times New Roman" pitchFamily="18" charset="0"/>
                <a:cs typeface="Times New Roman" pitchFamily="18" charset="0"/>
              </a:rPr>
              <a:t>l: </a:t>
            </a:r>
            <a:r>
              <a:rPr lang="pl-PL" dirty="0" err="1" smtClean="0">
                <a:latin typeface="Times New Roman" pitchFamily="18" charset="0"/>
                <a:cs typeface="Times New Roman" pitchFamily="18" charset="0"/>
              </a:rPr>
              <a:t>name=Argon</a:t>
            </a:r>
            <a:r>
              <a:rPr lang="pl-PL" dirty="0" smtClean="0">
                <a:latin typeface="Times New Roman" pitchFamily="18" charset="0"/>
                <a:cs typeface="Times New Roman" pitchFamily="18" charset="0"/>
              </a:rPr>
              <a:t>;      f=0.012827	</a:t>
            </a:r>
          </a:p>
          <a:p>
            <a:pPr lvl="2">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+e</a:t>
            </a:r>
            <a:r>
              <a:rPr lang="pl-PL" dirty="0" smtClean="0">
                <a:latin typeface="Times New Roman" pitchFamily="18" charset="0"/>
                <a:cs typeface="Times New Roman" pitchFamily="18" charset="0"/>
              </a:rPr>
              <a:t>l: </a:t>
            </a:r>
            <a:r>
              <a:rPr lang="pl-PL" dirty="0" err="1" smtClean="0">
                <a:latin typeface="Times New Roman" pitchFamily="18" charset="0"/>
                <a:cs typeface="Times New Roman" pitchFamily="18" charset="0"/>
              </a:rPr>
              <a:t>name=Carbon</a:t>
            </a:r>
            <a:r>
              <a:rPr lang="pl-PL" dirty="0" smtClean="0">
                <a:latin typeface="Times New Roman" pitchFamily="18" charset="0"/>
                <a:cs typeface="Times New Roman" pitchFamily="18" charset="0"/>
              </a:rPr>
              <a:t>;     f=0.000124</a:t>
            </a:r>
          </a:p>
          <a:p>
            <a:pPr lvl="2">
              <a:buNone/>
            </a:pPr>
            <a:endParaRPr lang="pl-PL"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143000"/>
          </a:xfrm>
        </p:spPr>
        <p:txBody>
          <a:bodyPr>
            <a:noAutofit/>
          </a:bodyPr>
          <a:lstStyle/>
          <a:p>
            <a:r>
              <a:rPr lang="pl-PL" sz="4800" dirty="0" smtClean="0">
                <a:latin typeface="Times New Roman" pitchFamily="18" charset="0"/>
                <a:cs typeface="Times New Roman" pitchFamily="18" charset="0"/>
              </a:rPr>
              <a:t>PET </a:t>
            </a:r>
            <a:r>
              <a:rPr lang="pl-PL" sz="4400" i="1" dirty="0" smtClean="0">
                <a:latin typeface="Times New Roman" pitchFamily="18" charset="0"/>
                <a:cs typeface="Times New Roman" pitchFamily="18" charset="0"/>
              </a:rPr>
              <a:t>(ang. </a:t>
            </a:r>
            <a:r>
              <a:rPr lang="pl-PL" sz="4400" i="1" dirty="0" err="1" smtClean="0">
                <a:latin typeface="Times New Roman" pitchFamily="18" charset="0"/>
                <a:cs typeface="Times New Roman" pitchFamily="18" charset="0"/>
              </a:rPr>
              <a:t>Positron</a:t>
            </a:r>
            <a:r>
              <a:rPr lang="pl-PL" sz="4400" i="1" dirty="0" smtClean="0">
                <a:latin typeface="Times New Roman" pitchFamily="18" charset="0"/>
                <a:cs typeface="Times New Roman" pitchFamily="18" charset="0"/>
              </a:rPr>
              <a:t> </a:t>
            </a:r>
            <a:r>
              <a:rPr lang="pl-PL" sz="4400" i="1" dirty="0" err="1" smtClean="0">
                <a:latin typeface="Times New Roman" pitchFamily="18" charset="0"/>
                <a:cs typeface="Times New Roman" pitchFamily="18" charset="0"/>
              </a:rPr>
              <a:t>Emission</a:t>
            </a:r>
            <a:r>
              <a:rPr lang="pl-PL" sz="4400" i="1" dirty="0" smtClean="0">
                <a:latin typeface="Times New Roman" pitchFamily="18" charset="0"/>
                <a:cs typeface="Times New Roman" pitchFamily="18" charset="0"/>
              </a:rPr>
              <a:t> </a:t>
            </a:r>
            <a:r>
              <a:rPr lang="pl-PL" sz="4400" i="1" dirty="0" err="1" smtClean="0">
                <a:latin typeface="Times New Roman" pitchFamily="18" charset="0"/>
                <a:cs typeface="Times New Roman" pitchFamily="18" charset="0"/>
              </a:rPr>
              <a:t>Tomography</a:t>
            </a:r>
            <a:r>
              <a:rPr lang="pl-PL" sz="4400" i="1" dirty="0" smtClean="0">
                <a:latin typeface="Times New Roman" pitchFamily="18" charset="0"/>
                <a:cs typeface="Times New Roman" pitchFamily="18" charset="0"/>
              </a:rPr>
              <a:t>) </a:t>
            </a:r>
            <a:endParaRPr lang="pl-PL" sz="4400" i="1" dirty="0"/>
          </a:p>
        </p:txBody>
      </p:sp>
      <p:sp>
        <p:nvSpPr>
          <p:cNvPr id="3" name="Symbol zastępczy zawartości 2"/>
          <p:cNvSpPr>
            <a:spLocks noGrp="1"/>
          </p:cNvSpPr>
          <p:nvPr>
            <p:ph idx="1"/>
          </p:nvPr>
        </p:nvSpPr>
        <p:spPr>
          <a:xfrm>
            <a:off x="457200" y="2348880"/>
            <a:ext cx="8229600" cy="3975720"/>
          </a:xfrm>
        </p:spPr>
        <p:txBody>
          <a:bodyPr>
            <a:normAutofit lnSpcReduction="10000"/>
          </a:bodyPr>
          <a:lstStyle/>
          <a:p>
            <a:r>
              <a:rPr lang="pl-PL" sz="2800" dirty="0" smtClean="0"/>
              <a:t>Jest odmianą tomografii emisyjnej</a:t>
            </a:r>
          </a:p>
          <a:p>
            <a:r>
              <a:rPr lang="pl-PL" sz="2800" dirty="0" smtClean="0"/>
              <a:t>W tej technice wykorzystuje się koincydencyjny pomiar kwantów anihilacji do wyznaczania rozkładów aktywności izotopów β</a:t>
            </a:r>
            <a:r>
              <a:rPr lang="pl-PL" sz="2800" baseline="30000" dirty="0" smtClean="0"/>
              <a:t>+</a:t>
            </a:r>
            <a:r>
              <a:rPr lang="pl-PL" sz="2800" dirty="0" smtClean="0"/>
              <a:t> - promieniotwórczych</a:t>
            </a:r>
          </a:p>
          <a:p>
            <a:r>
              <a:rPr lang="pl-PL" sz="2800" dirty="0" smtClean="0"/>
              <a:t>Metoda ta pozwala na zlokalizowanie wprowadzonej do organizmu substancji chemicznej, która jest znakowana nuklidem promieniotwórczym, który ulega rozpadowi β</a:t>
            </a:r>
            <a:r>
              <a:rPr lang="pl-PL" sz="2800" baseline="30000" dirty="0" smtClean="0"/>
              <a:t>+</a:t>
            </a:r>
            <a:r>
              <a:rPr lang="pl-PL" sz="2800" dirty="0" smtClean="0"/>
              <a:t> .</a:t>
            </a:r>
          </a:p>
          <a:p>
            <a:endParaRPr lang="pl-PL" dirty="0" smtClean="0"/>
          </a:p>
          <a:p>
            <a:endParaRPr lang="pl-PL"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Symulacja SPECT:</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a:bodyPr>
          <a:lstStyle/>
          <a:p>
            <a:pPr>
              <a:buFont typeface="Arial" pitchFamily="34" charset="0"/>
              <a:buChar char="•"/>
            </a:pPr>
            <a:r>
              <a:rPr lang="pl-PL" dirty="0" smtClean="0">
                <a:latin typeface="Times New Roman" pitchFamily="18" charset="0"/>
                <a:cs typeface="Times New Roman" pitchFamily="18" charset="0"/>
              </a:rPr>
              <a:t>By stworzyć dowolną symulację zaczynamy od wizualizacji, czyli od sworznia okna, w którym ona powstanie. W  tym celu wpisujemy w stworzonym skrypcie o nazwie </a:t>
            </a:r>
            <a:r>
              <a:rPr lang="pl-PL" dirty="0" err="1" smtClean="0">
                <a:latin typeface="Times New Roman" pitchFamily="18" charset="0"/>
                <a:cs typeface="Times New Roman" pitchFamily="18" charset="0"/>
              </a:rPr>
              <a:t>vis.mac</a:t>
            </a:r>
            <a:r>
              <a:rPr lang="pl-PL" dirty="0" smtClean="0">
                <a:latin typeface="Times New Roman" pitchFamily="18" charset="0"/>
                <a:cs typeface="Times New Roman" pitchFamily="18" charset="0"/>
              </a:rPr>
              <a:t> kod:</a:t>
            </a:r>
          </a:p>
          <a:p>
            <a:pPr>
              <a:buFont typeface="Arial" pitchFamily="34" charset="0"/>
              <a:buChar char="•"/>
            </a:pP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open</a:t>
            </a:r>
            <a:r>
              <a:rPr lang="pl-PL" dirty="0" smtClean="0">
                <a:latin typeface="Times New Roman" pitchFamily="18" charset="0"/>
                <a:cs typeface="Times New Roman" pitchFamily="18" charset="0"/>
              </a:rPr>
              <a:t> OGLSX</a:t>
            </a:r>
          </a:p>
          <a:p>
            <a:pPr>
              <a:buFont typeface="Arial" pitchFamily="34" charset="0"/>
              <a:buChar char="•"/>
            </a:pP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viewer</a:t>
            </a:r>
            <a:r>
              <a:rPr lang="pl-PL" dirty="0" smtClean="0">
                <a:latin typeface="Times New Roman" pitchFamily="18" charset="0"/>
                <a:cs typeface="Times New Roman" pitchFamily="18" charset="0"/>
              </a:rPr>
              <a:t>/set/</a:t>
            </a:r>
            <a:r>
              <a:rPr lang="pl-PL" dirty="0" err="1" smtClean="0">
                <a:latin typeface="Times New Roman" pitchFamily="18" charset="0"/>
                <a:cs typeface="Times New Roman" pitchFamily="18" charset="0"/>
              </a:rPr>
              <a:t>viewpointThetaPhi</a:t>
            </a:r>
            <a:r>
              <a:rPr lang="pl-PL" dirty="0" smtClean="0">
                <a:latin typeface="Times New Roman" pitchFamily="18" charset="0"/>
                <a:cs typeface="Times New Roman" pitchFamily="18" charset="0"/>
              </a:rPr>
              <a:t> 60 </a:t>
            </a:r>
            <a:r>
              <a:rPr lang="pl-PL" dirty="0" err="1" smtClean="0">
                <a:latin typeface="Times New Roman" pitchFamily="18" charset="0"/>
                <a:cs typeface="Times New Roman" pitchFamily="18" charset="0"/>
              </a:rPr>
              <a:t>60</a:t>
            </a:r>
            <a:endParaRPr lang="pl-PL" dirty="0" smtClean="0">
              <a:latin typeface="Times New Roman" pitchFamily="18" charset="0"/>
              <a:cs typeface="Times New Roman" pitchFamily="18" charset="0"/>
            </a:endParaRPr>
          </a:p>
          <a:p>
            <a:pPr>
              <a:buFont typeface="Arial" pitchFamily="34" charset="0"/>
              <a:buChar char="•"/>
            </a:pP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viewer</a:t>
            </a:r>
            <a:r>
              <a:rPr lang="pl-PL" dirty="0" smtClean="0">
                <a:latin typeface="Times New Roman" pitchFamily="18" charset="0"/>
                <a:cs typeface="Times New Roman" pitchFamily="18" charset="0"/>
              </a:rPr>
              <a:t>/zoom 1.5 /vis/</a:t>
            </a:r>
            <a:r>
              <a:rPr lang="pl-PL" dirty="0" err="1" smtClean="0">
                <a:latin typeface="Times New Roman" pitchFamily="18" charset="0"/>
                <a:cs typeface="Times New Roman" pitchFamily="18" charset="0"/>
              </a:rPr>
              <a:t>drawVolume</a:t>
            </a:r>
            <a:endParaRPr lang="pl-PL" dirty="0" smtClean="0">
              <a:latin typeface="Times New Roman" pitchFamily="18" charset="0"/>
              <a:cs typeface="Times New Roman" pitchFamily="18" charset="0"/>
            </a:endParaRPr>
          </a:p>
          <a:p>
            <a:pPr>
              <a:buFont typeface="Arial" pitchFamily="34" charset="0"/>
              <a:buChar char="•"/>
            </a:pP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viewer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flush</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tracking</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verbose</a:t>
            </a:r>
            <a:r>
              <a:rPr lang="pl-PL" dirty="0" smtClean="0">
                <a:latin typeface="Times New Roman" pitchFamily="18" charset="0"/>
                <a:cs typeface="Times New Roman" pitchFamily="18" charset="0"/>
              </a:rPr>
              <a:t> 0</a:t>
            </a:r>
          </a:p>
          <a:p>
            <a:pPr>
              <a:buFont typeface="Arial" pitchFamily="34" charset="0"/>
              <a:buChar char="•"/>
            </a:pP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tracking</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storeTrajectory</a:t>
            </a:r>
            <a:r>
              <a:rPr lang="pl-PL" dirty="0" smtClean="0">
                <a:latin typeface="Times New Roman" pitchFamily="18" charset="0"/>
                <a:cs typeface="Times New Roman" pitchFamily="18" charset="0"/>
              </a:rPr>
              <a:t> 1</a:t>
            </a:r>
          </a:p>
          <a:p>
            <a:pPr>
              <a:buFont typeface="Arial" pitchFamily="34" charset="0"/>
              <a:buChar char="•"/>
            </a:pP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scene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add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trajectories</a:t>
            </a:r>
            <a:endParaRPr lang="pl-PL" dirty="0" smtClean="0">
              <a:latin typeface="Times New Roman" pitchFamily="18" charset="0"/>
              <a:cs typeface="Times New Roman" pitchFamily="18" charset="0"/>
            </a:endParaRPr>
          </a:p>
          <a:p>
            <a:pPr>
              <a:buFont typeface="Arial" pitchFamily="34" charset="0"/>
              <a:buChar char="•"/>
            </a:pPr>
            <a:r>
              <a:rPr lang="pl-PL" dirty="0" smtClean="0">
                <a:latin typeface="Times New Roman" pitchFamily="18" charset="0"/>
                <a:cs typeface="Times New Roman" pitchFamily="18" charset="0"/>
              </a:rPr>
              <a:t> /vis/</a:t>
            </a:r>
            <a:r>
              <a:rPr lang="pl-PL" dirty="0" err="1" smtClean="0">
                <a:latin typeface="Times New Roman" pitchFamily="18" charset="0"/>
                <a:cs typeface="Times New Roman" pitchFamily="18" charset="0"/>
              </a:rPr>
              <a:t>scene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endOfEventAction</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accumulate</a:t>
            </a:r>
            <a:endParaRPr lang="pl-PL"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143000"/>
          </a:xfrm>
        </p:spPr>
        <p:txBody>
          <a:bodyPr>
            <a:normAutofit fontScale="90000"/>
          </a:bodyPr>
          <a:lstStyle/>
          <a:p>
            <a:r>
              <a:rPr lang="pl-PL" dirty="0" smtClean="0"/>
              <a:t>Tworzenie głównego skryptu programu:</a:t>
            </a:r>
            <a:endParaRPr lang="pl-PL" dirty="0"/>
          </a:p>
        </p:txBody>
      </p:sp>
      <p:sp>
        <p:nvSpPr>
          <p:cNvPr id="3" name="Symbol zastępczy zawartości 2"/>
          <p:cNvSpPr>
            <a:spLocks noGrp="1"/>
          </p:cNvSpPr>
          <p:nvPr>
            <p:ph idx="1"/>
          </p:nvPr>
        </p:nvSpPr>
        <p:spPr>
          <a:xfrm>
            <a:off x="467544" y="2492896"/>
            <a:ext cx="8229600" cy="4047728"/>
          </a:xfrm>
        </p:spPr>
        <p:txBody>
          <a:bodyPr>
            <a:normAutofit/>
          </a:bodyPr>
          <a:lstStyle/>
          <a:p>
            <a:r>
              <a:rPr lang="pl-PL" sz="2800" dirty="0" smtClean="0">
                <a:latin typeface="Times New Roman" pitchFamily="18" charset="0"/>
                <a:cs typeface="Times New Roman" pitchFamily="18" charset="0"/>
              </a:rPr>
              <a:t>W skrypcie tym umieszczamy wizualizację: </a:t>
            </a:r>
          </a:p>
          <a:p>
            <a:pPr lvl="2"/>
            <a:r>
              <a:rPr lang="pl-PL" sz="2800" b="1" dirty="0" smtClean="0">
                <a:latin typeface="Times New Roman" pitchFamily="18" charset="0"/>
                <a:cs typeface="Times New Roman" pitchFamily="18" charset="0"/>
              </a:rPr>
              <a:t>/vis/</a:t>
            </a:r>
            <a:r>
              <a:rPr lang="pl-PL" sz="2800" b="1" dirty="0" err="1" smtClean="0">
                <a:latin typeface="Times New Roman" pitchFamily="18" charset="0"/>
                <a:cs typeface="Times New Roman" pitchFamily="18" charset="0"/>
              </a:rPr>
              <a:t>disable</a:t>
            </a:r>
            <a:r>
              <a:rPr lang="pl-PL" sz="2800" b="1" dirty="0" smtClean="0">
                <a:latin typeface="Times New Roman" pitchFamily="18" charset="0"/>
                <a:cs typeface="Times New Roman" pitchFamily="18" charset="0"/>
              </a:rPr>
              <a:t>/</a:t>
            </a:r>
            <a:r>
              <a:rPr lang="pl-PL" sz="2800" b="1" dirty="0" err="1" smtClean="0">
                <a:latin typeface="Times New Roman" pitchFamily="18" charset="0"/>
                <a:cs typeface="Times New Roman" pitchFamily="18" charset="0"/>
              </a:rPr>
              <a:t>control</a:t>
            </a:r>
            <a:r>
              <a:rPr lang="pl-PL" sz="2800" b="1" dirty="0" smtClean="0">
                <a:latin typeface="Times New Roman" pitchFamily="18" charset="0"/>
                <a:cs typeface="Times New Roman" pitchFamily="18" charset="0"/>
              </a:rPr>
              <a:t>/</a:t>
            </a:r>
            <a:r>
              <a:rPr lang="pl-PL" sz="2800" b="1" dirty="0" err="1" smtClean="0">
                <a:latin typeface="Times New Roman" pitchFamily="18" charset="0"/>
                <a:cs typeface="Times New Roman" pitchFamily="18" charset="0"/>
              </a:rPr>
              <a:t>execute</a:t>
            </a:r>
            <a:r>
              <a:rPr lang="pl-PL" sz="2800" b="1" dirty="0" smtClean="0">
                <a:latin typeface="Times New Roman" pitchFamily="18" charset="0"/>
                <a:cs typeface="Times New Roman" pitchFamily="18" charset="0"/>
              </a:rPr>
              <a:t> </a:t>
            </a:r>
            <a:r>
              <a:rPr lang="pl-PL" sz="2800" b="1" dirty="0" err="1" smtClean="0">
                <a:latin typeface="Times New Roman" pitchFamily="18" charset="0"/>
                <a:cs typeface="Times New Roman" pitchFamily="18" charset="0"/>
              </a:rPr>
              <a:t>vis.mac</a:t>
            </a:r>
            <a:endParaRPr lang="pl-PL" sz="2800" b="1"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Następnie musimy zadeklarować plik z wszystkimi materiałami. Dodajemy plik ten przy pomocy kodu:</a:t>
            </a:r>
          </a:p>
          <a:p>
            <a:pPr lvl="2"/>
            <a:r>
              <a:rPr lang="pl-PL" sz="2800" b="1" dirty="0" smtClean="0">
                <a:latin typeface="Times New Roman" pitchFamily="18" charset="0"/>
                <a:cs typeface="Times New Roman" pitchFamily="18" charset="0"/>
              </a:rPr>
              <a:t>/</a:t>
            </a:r>
            <a:r>
              <a:rPr lang="pl-PL" sz="2800" b="1" dirty="0" err="1" smtClean="0">
                <a:latin typeface="Times New Roman" pitchFamily="18" charset="0"/>
                <a:cs typeface="Times New Roman" pitchFamily="18" charset="0"/>
              </a:rPr>
              <a:t>gate</a:t>
            </a:r>
            <a:r>
              <a:rPr lang="pl-PL" sz="2800" b="1" dirty="0" smtClean="0">
                <a:latin typeface="Times New Roman" pitchFamily="18" charset="0"/>
                <a:cs typeface="Times New Roman" pitchFamily="18" charset="0"/>
              </a:rPr>
              <a:t>/geometry/</a:t>
            </a:r>
            <a:r>
              <a:rPr lang="pl-PL" sz="2800" b="1" dirty="0" err="1" smtClean="0">
                <a:latin typeface="Times New Roman" pitchFamily="18" charset="0"/>
                <a:cs typeface="Times New Roman" pitchFamily="18" charset="0"/>
              </a:rPr>
              <a:t>setMaterialDatabase</a:t>
            </a:r>
            <a:r>
              <a:rPr lang="pl-PL" sz="2800" b="1" dirty="0" smtClean="0">
                <a:latin typeface="Times New Roman" pitchFamily="18" charset="0"/>
                <a:cs typeface="Times New Roman" pitchFamily="18" charset="0"/>
              </a:rPr>
              <a:t> data/</a:t>
            </a:r>
            <a:r>
              <a:rPr lang="pl-PL" sz="2800" b="1" dirty="0" err="1" smtClean="0">
                <a:latin typeface="Times New Roman" pitchFamily="18" charset="0"/>
                <a:cs typeface="Times New Roman" pitchFamily="18" charset="0"/>
              </a:rPr>
              <a:t>GateMaterials.db</a:t>
            </a:r>
            <a:endParaRPr lang="pl-PL" sz="2800" b="1"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I zaczynamy tworzyć geometrię: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Tworzenie GEOMETRII: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lnSpcReduction="10000"/>
          </a:bodyPr>
          <a:lstStyle/>
          <a:p>
            <a:r>
              <a:rPr lang="pl-PL" sz="2800" dirty="0" smtClean="0">
                <a:latin typeface="Times New Roman" pitchFamily="18" charset="0"/>
                <a:cs typeface="Times New Roman" pitchFamily="18" charset="0"/>
              </a:rPr>
              <a:t>Zaczynamy od stworzenia przestrzeni symulacji (zdefiniowania współrzędnych):</a:t>
            </a:r>
          </a:p>
          <a:p>
            <a:pPr>
              <a:buNone/>
            </a:pPr>
            <a:r>
              <a:rPr lang="pl-PL"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/gate/world/geometry/</a:t>
            </a:r>
            <a:r>
              <a:rPr lang="en-US" sz="2800" dirty="0" err="1" smtClean="0">
                <a:latin typeface="Times New Roman" pitchFamily="18" charset="0"/>
                <a:cs typeface="Times New Roman" pitchFamily="18" charset="0"/>
              </a:rPr>
              <a:t>setXLength</a:t>
            </a:r>
            <a:r>
              <a:rPr lang="en-US" sz="2800" dirty="0" smtClean="0">
                <a:latin typeface="Times New Roman" pitchFamily="18" charset="0"/>
                <a:cs typeface="Times New Roman" pitchFamily="18" charset="0"/>
              </a:rPr>
              <a:t> 100 cm</a:t>
            </a:r>
            <a:r>
              <a:rPr lang="pl-PL"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/gate/world/geometry/</a:t>
            </a:r>
            <a:r>
              <a:rPr lang="en-US" sz="2800" dirty="0" err="1" smtClean="0">
                <a:latin typeface="Times New Roman" pitchFamily="18" charset="0"/>
                <a:cs typeface="Times New Roman" pitchFamily="18" charset="0"/>
              </a:rPr>
              <a:t>setYLength</a:t>
            </a:r>
            <a:r>
              <a:rPr lang="en-US" sz="2800" dirty="0" smtClean="0">
                <a:latin typeface="Times New Roman" pitchFamily="18" charset="0"/>
                <a:cs typeface="Times New Roman" pitchFamily="18" charset="0"/>
              </a:rPr>
              <a:t> 100 cm</a:t>
            </a:r>
            <a:r>
              <a:rPr lang="pl-PL"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/gate/world/geometry/</a:t>
            </a:r>
            <a:r>
              <a:rPr lang="en-US" sz="2800" dirty="0" err="1" smtClean="0">
                <a:latin typeface="Times New Roman" pitchFamily="18" charset="0"/>
                <a:cs typeface="Times New Roman" pitchFamily="18" charset="0"/>
              </a:rPr>
              <a:t>setZLength</a:t>
            </a:r>
            <a:r>
              <a:rPr lang="en-US" sz="2800" dirty="0" smtClean="0">
                <a:latin typeface="Times New Roman" pitchFamily="18" charset="0"/>
                <a:cs typeface="Times New Roman" pitchFamily="18" charset="0"/>
              </a:rPr>
              <a:t> 100 cm</a:t>
            </a:r>
            <a:endParaRPr lang="pl-PL" sz="2800" dirty="0" smtClean="0">
              <a:latin typeface="Times New Roman" pitchFamily="18" charset="0"/>
              <a:cs typeface="Times New Roman" pitchFamily="18" charset="0"/>
            </a:endParaRPr>
          </a:p>
          <a:p>
            <a:pPr>
              <a:buNone/>
            </a:pPr>
            <a:r>
              <a:rPr lang="pl-PL" sz="3500" dirty="0" smtClean="0">
                <a:latin typeface="Times New Roman" pitchFamily="18" charset="0"/>
                <a:cs typeface="Times New Roman" pitchFamily="18" charset="0"/>
              </a:rPr>
              <a:t>Tworzymy </a:t>
            </a:r>
            <a:r>
              <a:rPr lang="pl-PL" sz="3500" dirty="0" err="1" smtClean="0">
                <a:latin typeface="Times New Roman" pitchFamily="18" charset="0"/>
                <a:cs typeface="Times New Roman" pitchFamily="18" charset="0"/>
              </a:rPr>
              <a:t>SPECThead</a:t>
            </a:r>
            <a:r>
              <a:rPr lang="pl-PL" sz="3500" dirty="0" smtClean="0">
                <a:latin typeface="Times New Roman" pitchFamily="18" charset="0"/>
                <a:cs typeface="Times New Roman" pitchFamily="18" charset="0"/>
              </a:rPr>
              <a:t> – czyli system SPECT</a:t>
            </a:r>
          </a:p>
          <a:p>
            <a:r>
              <a:rPr lang="pl-PL" sz="2800" dirty="0" smtClean="0">
                <a:latin typeface="Times New Roman" pitchFamily="18" charset="0"/>
                <a:cs typeface="Times New Roman" pitchFamily="18" charset="0"/>
              </a:rPr>
              <a:t>Zdefiniowaliśmy „córkę” świata o nazwie </a:t>
            </a:r>
            <a:r>
              <a:rPr lang="pl-PL" sz="2800" dirty="0" err="1" smtClean="0">
                <a:latin typeface="Times New Roman" pitchFamily="18" charset="0"/>
                <a:cs typeface="Times New Roman" pitchFamily="18" charset="0"/>
              </a:rPr>
              <a:t>SPECThead</a:t>
            </a:r>
            <a:endParaRPr lang="pl-PL"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Tworzymy „pudełka” o odpowiednich wymiarach oraz ich translację </a:t>
            </a:r>
          </a:p>
          <a:p>
            <a:r>
              <a:rPr lang="pl-PL" sz="2800" dirty="0" smtClean="0">
                <a:latin typeface="Times New Roman" pitchFamily="18" charset="0"/>
                <a:cs typeface="Times New Roman" pitchFamily="18" charset="0"/>
              </a:rPr>
              <a:t>Definiujemy materiał, w którym znajduje się ten element</a:t>
            </a:r>
          </a:p>
          <a:p>
            <a:pPr>
              <a:buNone/>
            </a:pPr>
            <a:endParaRPr lang="pl-PL" sz="28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143000"/>
          </a:xfrm>
        </p:spPr>
        <p:txBody>
          <a:bodyPr>
            <a:normAutofit fontScale="90000"/>
          </a:bodyPr>
          <a:lstStyle/>
          <a:p>
            <a:r>
              <a:rPr lang="pl-PL" dirty="0" smtClean="0">
                <a:latin typeface="Times New Roman" pitchFamily="18" charset="0"/>
                <a:cs typeface="Times New Roman" pitchFamily="18" charset="0"/>
              </a:rPr>
              <a:t>Tworzymy </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 – czyli system SPECT</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204864"/>
            <a:ext cx="8229600" cy="4392488"/>
          </a:xfrm>
        </p:spPr>
        <p:txBody>
          <a:bodyPr>
            <a:normAutofit fontScale="92500" lnSpcReduction="20000"/>
          </a:bodyPr>
          <a:lstStyle/>
          <a:p>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world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name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world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/insert </a:t>
            </a:r>
            <a:r>
              <a:rPr lang="pl-PL" dirty="0" err="1" smtClean="0">
                <a:latin typeface="Times New Roman" pitchFamily="18" charset="0"/>
                <a:cs typeface="Times New Roman" pitchFamily="18" charset="0"/>
              </a:rPr>
              <a:t>box</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setXLength</a:t>
            </a:r>
            <a:r>
              <a:rPr lang="pl-PL" dirty="0" smtClean="0">
                <a:latin typeface="Times New Roman" pitchFamily="18" charset="0"/>
                <a:cs typeface="Times New Roman" pitchFamily="18" charset="0"/>
              </a:rPr>
              <a:t>  7.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setYLength</a:t>
            </a:r>
            <a:r>
              <a:rPr lang="pl-PL" dirty="0" smtClean="0">
                <a:latin typeface="Times New Roman" pitchFamily="18" charset="0"/>
                <a:cs typeface="Times New Roman" pitchFamily="18" charset="0"/>
              </a:rPr>
              <a:t> 21.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setZLength</a:t>
            </a:r>
            <a:r>
              <a:rPr lang="pl-PL" dirty="0" smtClean="0">
                <a:latin typeface="Times New Roman" pitchFamily="18" charset="0"/>
                <a:cs typeface="Times New Roman" pitchFamily="18" charset="0"/>
              </a:rPr>
              <a:t> 30.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placement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setTranslation</a:t>
            </a:r>
            <a:r>
              <a:rPr lang="pl-PL" dirty="0" smtClean="0">
                <a:latin typeface="Times New Roman" pitchFamily="18" charset="0"/>
                <a:cs typeface="Times New Roman" pitchFamily="18" charset="0"/>
              </a:rPr>
              <a:t>  20.0 0. 0.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setMaterial</a:t>
            </a:r>
            <a:r>
              <a:rPr lang="pl-PL" dirty="0" smtClean="0">
                <a:latin typeface="Times New Roman" pitchFamily="18" charset="0"/>
                <a:cs typeface="Times New Roman" pitchFamily="18" charset="0"/>
              </a:rPr>
              <a:t> Air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repeaters</a:t>
            </a:r>
            <a:r>
              <a:rPr lang="pl-PL" dirty="0" smtClean="0">
                <a:latin typeface="Times New Roman" pitchFamily="18" charset="0"/>
                <a:cs typeface="Times New Roman" pitchFamily="18" charset="0"/>
              </a:rPr>
              <a:t>/insert ring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/ring/</a:t>
            </a:r>
            <a:r>
              <a:rPr lang="pl-PL" dirty="0" err="1" smtClean="0">
                <a:latin typeface="Times New Roman" pitchFamily="18" charset="0"/>
                <a:cs typeface="Times New Roman" pitchFamily="18" charset="0"/>
              </a:rPr>
              <a:t>setRepeatNumber</a:t>
            </a:r>
            <a:r>
              <a:rPr lang="pl-PL" dirty="0" smtClean="0">
                <a:latin typeface="Times New Roman" pitchFamily="18" charset="0"/>
                <a:cs typeface="Times New Roman" pitchFamily="18" charset="0"/>
              </a:rPr>
              <a:t> 4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moves</a:t>
            </a:r>
            <a:r>
              <a:rPr lang="pl-PL" dirty="0" smtClean="0">
                <a:latin typeface="Times New Roman" pitchFamily="18" charset="0"/>
                <a:cs typeface="Times New Roman" pitchFamily="18" charset="0"/>
              </a:rPr>
              <a:t>/insert </a:t>
            </a:r>
            <a:r>
              <a:rPr lang="pl-PL" dirty="0" err="1" smtClean="0">
                <a:latin typeface="Times New Roman" pitchFamily="18" charset="0"/>
                <a:cs typeface="Times New Roman" pitchFamily="18" charset="0"/>
              </a:rPr>
              <a:t>orbiting</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orbiting</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setSpeed</a:t>
            </a:r>
            <a:r>
              <a:rPr lang="pl-PL" dirty="0" smtClean="0">
                <a:latin typeface="Times New Roman" pitchFamily="18" charset="0"/>
                <a:cs typeface="Times New Roman" pitchFamily="18" charset="0"/>
              </a:rPr>
              <a:t> 0.15 </a:t>
            </a:r>
            <a:r>
              <a:rPr lang="pl-PL" dirty="0" err="1" smtClean="0">
                <a:latin typeface="Times New Roman" pitchFamily="18" charset="0"/>
                <a:cs typeface="Times New Roman" pitchFamily="18" charset="0"/>
              </a:rPr>
              <a:t>deg</a:t>
            </a:r>
            <a:r>
              <a:rPr lang="pl-PL" dirty="0" smtClean="0">
                <a:latin typeface="Times New Roman" pitchFamily="18" charset="0"/>
                <a:cs typeface="Times New Roman" pitchFamily="18" charset="0"/>
              </a:rPr>
              <a:t>/s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orbiting</a:t>
            </a:r>
            <a:r>
              <a:rPr lang="pl-PL" dirty="0" smtClean="0">
                <a:latin typeface="Times New Roman" pitchFamily="18" charset="0"/>
                <a:cs typeface="Times New Roman" pitchFamily="18" charset="0"/>
              </a:rPr>
              <a:t>/setPoint1 0 </a:t>
            </a:r>
            <a:r>
              <a:rPr lang="pl-PL" dirty="0" err="1" smtClean="0">
                <a:latin typeface="Times New Roman" pitchFamily="18" charset="0"/>
                <a:cs typeface="Times New Roman" pitchFamily="18" charset="0"/>
              </a:rPr>
              <a:t>0</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0</a:t>
            </a:r>
            <a:r>
              <a:rPr lang="pl-PL" dirty="0" smtClean="0">
                <a:latin typeface="Times New Roman" pitchFamily="18" charset="0"/>
                <a:cs typeface="Times New Roman" pitchFamily="18" charset="0"/>
              </a:rPr>
              <a:t>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orbiting</a:t>
            </a:r>
            <a:r>
              <a:rPr lang="pl-PL" dirty="0" smtClean="0">
                <a:latin typeface="Times New Roman" pitchFamily="18" charset="0"/>
                <a:cs typeface="Times New Roman" pitchFamily="18" charset="0"/>
              </a:rPr>
              <a:t>/setPoint2 0 </a:t>
            </a:r>
            <a:r>
              <a:rPr lang="pl-PL" dirty="0" err="1" smtClean="0">
                <a:latin typeface="Times New Roman" pitchFamily="18" charset="0"/>
                <a:cs typeface="Times New Roman" pitchFamily="18" charset="0"/>
              </a:rPr>
              <a:t>0</a:t>
            </a:r>
            <a:r>
              <a:rPr lang="pl-PL" dirty="0" smtClean="0">
                <a:latin typeface="Times New Roman" pitchFamily="18" charset="0"/>
                <a:cs typeface="Times New Roman" pitchFamily="18" charset="0"/>
              </a:rPr>
              <a:t> 1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forceWireframe</a:t>
            </a:r>
            <a:endParaRPr lang="pl-PL"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dirty="0" err="1" smtClean="0">
                <a:latin typeface="Times New Roman" pitchFamily="18" charset="0"/>
                <a:cs typeface="Times New Roman" pitchFamily="18" charset="0"/>
              </a:rPr>
              <a:t>SPECThead</a:t>
            </a:r>
            <a:endParaRPr lang="pl-PL" sz="5400" dirty="0"/>
          </a:p>
        </p:txBody>
      </p:sp>
      <p:pic>
        <p:nvPicPr>
          <p:cNvPr id="1026" name="Picture 2"/>
          <p:cNvPicPr>
            <a:picLocks noChangeAspect="1" noChangeArrowheads="1"/>
          </p:cNvPicPr>
          <p:nvPr/>
        </p:nvPicPr>
        <p:blipFill>
          <a:blip r:embed="rId2" cstate="print"/>
          <a:srcRect/>
          <a:stretch>
            <a:fillRect/>
          </a:stretch>
        </p:blipFill>
        <p:spPr bwMode="auto">
          <a:xfrm>
            <a:off x="2267744" y="2060848"/>
            <a:ext cx="4032448" cy="438557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Osłony (1):</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lnSpcReduction="10000"/>
          </a:bodyPr>
          <a:lstStyle/>
          <a:p>
            <a:r>
              <a:rPr lang="pl-PL" dirty="0" smtClean="0"/>
              <a:t>Następnie tworzymy osłony przy pomocy kodu, analogicznie do poprzedniego elementu, dodatkowo zdefiniowany jest kolor  osłony:</a:t>
            </a:r>
          </a:p>
          <a:p>
            <a:pPr>
              <a:buNone/>
            </a:pPr>
            <a:r>
              <a:rPr lang="pl-PL" dirty="0" smtClean="0"/>
              <a:t>	/</a:t>
            </a:r>
            <a:r>
              <a:rPr lang="pl-PL" dirty="0" err="1" smtClean="0"/>
              <a:t>gate</a:t>
            </a:r>
            <a:r>
              <a:rPr lang="pl-PL" dirty="0" smtClean="0"/>
              <a:t>/</a:t>
            </a:r>
            <a:r>
              <a:rPr lang="pl-PL" dirty="0" err="1" smtClean="0"/>
              <a:t>SPECThead</a:t>
            </a:r>
            <a:r>
              <a:rPr lang="pl-PL" dirty="0" smtClean="0"/>
              <a:t>/</a:t>
            </a:r>
            <a:r>
              <a:rPr lang="pl-PL" dirty="0" err="1" smtClean="0"/>
              <a:t>daughters</a:t>
            </a:r>
            <a:r>
              <a:rPr lang="pl-PL" dirty="0" smtClean="0"/>
              <a:t>/</a:t>
            </a:r>
            <a:r>
              <a:rPr lang="pl-PL" dirty="0" err="1" smtClean="0"/>
              <a:t>name</a:t>
            </a:r>
            <a:r>
              <a:rPr lang="pl-PL" dirty="0" smtClean="0"/>
              <a:t> </a:t>
            </a:r>
            <a:r>
              <a:rPr lang="pl-PL" dirty="0" err="1" smtClean="0"/>
              <a:t>shielding</a:t>
            </a:r>
            <a:r>
              <a:rPr lang="pl-PL" dirty="0" smtClean="0"/>
              <a:t> /</a:t>
            </a:r>
            <a:r>
              <a:rPr lang="pl-PL" dirty="0" err="1" smtClean="0"/>
              <a:t>gate</a:t>
            </a:r>
            <a:r>
              <a:rPr lang="pl-PL" dirty="0" smtClean="0"/>
              <a:t>/</a:t>
            </a:r>
            <a:r>
              <a:rPr lang="pl-PL" dirty="0" err="1" smtClean="0"/>
              <a:t>SPECThead</a:t>
            </a:r>
            <a:r>
              <a:rPr lang="pl-PL" dirty="0" smtClean="0"/>
              <a:t>/</a:t>
            </a:r>
            <a:r>
              <a:rPr lang="pl-PL" dirty="0" err="1" smtClean="0"/>
              <a:t>daughters</a:t>
            </a:r>
            <a:r>
              <a:rPr lang="pl-PL" dirty="0" smtClean="0"/>
              <a:t>/insert </a:t>
            </a:r>
            <a:r>
              <a:rPr lang="pl-PL" dirty="0" err="1" smtClean="0"/>
              <a:t>box</a:t>
            </a:r>
            <a:r>
              <a:rPr lang="pl-PL" dirty="0" smtClean="0"/>
              <a:t> /</a:t>
            </a:r>
            <a:r>
              <a:rPr lang="pl-PL" dirty="0" err="1" smtClean="0"/>
              <a:t>gate</a:t>
            </a:r>
            <a:r>
              <a:rPr lang="pl-PL" dirty="0" smtClean="0"/>
              <a:t>/</a:t>
            </a:r>
            <a:r>
              <a:rPr lang="pl-PL" dirty="0" err="1" smtClean="0"/>
              <a:t>shielding</a:t>
            </a:r>
            <a:r>
              <a:rPr lang="pl-PL" dirty="0" smtClean="0"/>
              <a:t>/geometry/</a:t>
            </a:r>
            <a:r>
              <a:rPr lang="pl-PL" dirty="0" err="1" smtClean="0"/>
              <a:t>setXLength</a:t>
            </a:r>
            <a:r>
              <a:rPr lang="pl-PL" dirty="0" smtClean="0"/>
              <a:t>  7. cm /</a:t>
            </a:r>
            <a:r>
              <a:rPr lang="pl-PL" dirty="0" err="1" smtClean="0"/>
              <a:t>gate</a:t>
            </a:r>
            <a:r>
              <a:rPr lang="pl-PL" dirty="0" smtClean="0"/>
              <a:t>/</a:t>
            </a:r>
            <a:r>
              <a:rPr lang="pl-PL" dirty="0" err="1" smtClean="0"/>
              <a:t>shielding</a:t>
            </a:r>
            <a:r>
              <a:rPr lang="pl-PL" dirty="0" smtClean="0"/>
              <a:t>/geometry/</a:t>
            </a:r>
            <a:r>
              <a:rPr lang="pl-PL" dirty="0" err="1" smtClean="0"/>
              <a:t>setYLength</a:t>
            </a:r>
            <a:r>
              <a:rPr lang="pl-PL" dirty="0" smtClean="0"/>
              <a:t> 21. cm /</a:t>
            </a:r>
            <a:r>
              <a:rPr lang="pl-PL" dirty="0" err="1" smtClean="0"/>
              <a:t>gate</a:t>
            </a:r>
            <a:r>
              <a:rPr lang="pl-PL" dirty="0" smtClean="0"/>
              <a:t>/</a:t>
            </a:r>
            <a:r>
              <a:rPr lang="pl-PL" dirty="0" err="1" smtClean="0"/>
              <a:t>shielding</a:t>
            </a:r>
            <a:r>
              <a:rPr lang="pl-PL" dirty="0" smtClean="0"/>
              <a:t>/geometry/</a:t>
            </a:r>
            <a:r>
              <a:rPr lang="pl-PL" dirty="0" err="1" smtClean="0"/>
              <a:t>setZLength</a:t>
            </a:r>
            <a:r>
              <a:rPr lang="pl-PL" dirty="0" smtClean="0"/>
              <a:t> 30. cm /</a:t>
            </a:r>
            <a:r>
              <a:rPr lang="pl-PL" dirty="0" err="1" smtClean="0"/>
              <a:t>gate</a:t>
            </a:r>
            <a:r>
              <a:rPr lang="pl-PL" dirty="0" smtClean="0"/>
              <a:t>/</a:t>
            </a:r>
            <a:r>
              <a:rPr lang="pl-PL" dirty="0" err="1" smtClean="0"/>
              <a:t>shielding</a:t>
            </a:r>
            <a:r>
              <a:rPr lang="pl-PL" dirty="0" smtClean="0"/>
              <a:t>/</a:t>
            </a:r>
            <a:r>
              <a:rPr lang="pl-PL" dirty="0" err="1" smtClean="0"/>
              <a:t>placement</a:t>
            </a:r>
            <a:r>
              <a:rPr lang="pl-PL" dirty="0" smtClean="0"/>
              <a:t>/</a:t>
            </a:r>
            <a:r>
              <a:rPr lang="pl-PL" dirty="0" err="1" smtClean="0"/>
              <a:t>setTranslation</a:t>
            </a:r>
            <a:r>
              <a:rPr lang="pl-PL" dirty="0" smtClean="0"/>
              <a:t>  0. 0. 0. cm /</a:t>
            </a:r>
            <a:r>
              <a:rPr lang="pl-PL" dirty="0" err="1" smtClean="0"/>
              <a:t>gate</a:t>
            </a:r>
            <a:r>
              <a:rPr lang="pl-PL" dirty="0" smtClean="0"/>
              <a:t>/</a:t>
            </a:r>
            <a:r>
              <a:rPr lang="pl-PL" dirty="0" err="1" smtClean="0"/>
              <a:t>shielding</a:t>
            </a:r>
            <a:r>
              <a:rPr lang="pl-PL" dirty="0" smtClean="0"/>
              <a:t>/</a:t>
            </a:r>
            <a:r>
              <a:rPr lang="pl-PL" dirty="0" err="1" smtClean="0"/>
              <a:t>setMaterial</a:t>
            </a:r>
            <a:r>
              <a:rPr lang="pl-PL" dirty="0" smtClean="0"/>
              <a:t> </a:t>
            </a:r>
            <a:r>
              <a:rPr lang="pl-PL" dirty="0" err="1" smtClean="0"/>
              <a:t>Lead</a:t>
            </a:r>
            <a:r>
              <a:rPr lang="pl-PL" dirty="0" smtClean="0"/>
              <a:t> /</a:t>
            </a:r>
            <a:r>
              <a:rPr lang="pl-PL" dirty="0" err="1" smtClean="0"/>
              <a:t>gate</a:t>
            </a:r>
            <a:r>
              <a:rPr lang="pl-PL" dirty="0" smtClean="0"/>
              <a:t>/</a:t>
            </a:r>
            <a:r>
              <a:rPr lang="pl-PL" dirty="0" err="1" smtClean="0"/>
              <a:t>shielding</a:t>
            </a:r>
            <a:r>
              <a:rPr lang="pl-PL" dirty="0" smtClean="0"/>
              <a:t>/vis/</a:t>
            </a:r>
            <a:r>
              <a:rPr lang="pl-PL" dirty="0" err="1" smtClean="0"/>
              <a:t>setColor</a:t>
            </a:r>
            <a:r>
              <a:rPr lang="pl-PL" dirty="0" smtClean="0"/>
              <a:t> red /</a:t>
            </a:r>
            <a:r>
              <a:rPr lang="pl-PL" dirty="0" err="1" smtClean="0"/>
              <a:t>gate</a:t>
            </a:r>
            <a:r>
              <a:rPr lang="pl-PL" dirty="0" smtClean="0"/>
              <a:t>/</a:t>
            </a:r>
            <a:r>
              <a:rPr lang="pl-PL" dirty="0" err="1" smtClean="0"/>
              <a:t>shielding</a:t>
            </a:r>
            <a:r>
              <a:rPr lang="pl-PL" dirty="0" smtClean="0"/>
              <a:t>/vis/</a:t>
            </a:r>
            <a:r>
              <a:rPr lang="pl-PL" dirty="0" err="1" smtClean="0"/>
              <a:t>forceWireframe</a:t>
            </a:r>
            <a:endParaRPr lang="pl-P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Osłony (2):</a:t>
            </a:r>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2267744" y="2060848"/>
            <a:ext cx="4536504" cy="4022516"/>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Tworzenie kształtu kolimatora:</a:t>
            </a:r>
            <a:endParaRPr lang="pl-PL" dirty="0"/>
          </a:p>
        </p:txBody>
      </p:sp>
      <p:sp>
        <p:nvSpPr>
          <p:cNvPr id="3" name="Symbol zastępczy zawartości 2"/>
          <p:cNvSpPr>
            <a:spLocks noGrp="1"/>
          </p:cNvSpPr>
          <p:nvPr>
            <p:ph idx="1"/>
          </p:nvPr>
        </p:nvSpPr>
        <p:spPr/>
        <p:txBody>
          <a:bodyPr/>
          <a:lstStyle/>
          <a:p>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name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/insert </a:t>
            </a:r>
            <a:r>
              <a:rPr lang="pl-PL" dirty="0" err="1" smtClean="0">
                <a:latin typeface="Times New Roman" pitchFamily="18" charset="0"/>
                <a:cs typeface="Times New Roman" pitchFamily="18" charset="0"/>
              </a:rPr>
              <a:t>box</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setXLength</a:t>
            </a:r>
            <a:r>
              <a:rPr lang="pl-PL" dirty="0" smtClean="0">
                <a:latin typeface="Times New Roman" pitchFamily="18" charset="0"/>
                <a:cs typeface="Times New Roman" pitchFamily="18" charset="0"/>
              </a:rPr>
              <a:t> 3.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setYLength</a:t>
            </a:r>
            <a:r>
              <a:rPr lang="pl-PL" dirty="0" smtClean="0">
                <a:latin typeface="Times New Roman" pitchFamily="18" charset="0"/>
                <a:cs typeface="Times New Roman" pitchFamily="18" charset="0"/>
              </a:rPr>
              <a:t> 19.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setZLength</a:t>
            </a:r>
            <a:r>
              <a:rPr lang="pl-PL" dirty="0" smtClean="0">
                <a:latin typeface="Times New Roman" pitchFamily="18" charset="0"/>
                <a:cs typeface="Times New Roman" pitchFamily="18" charset="0"/>
              </a:rPr>
              <a:t> 28.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placement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setTranslation</a:t>
            </a:r>
            <a:r>
              <a:rPr lang="pl-PL" dirty="0" smtClean="0">
                <a:latin typeface="Times New Roman" pitchFamily="18" charset="0"/>
                <a:cs typeface="Times New Roman" pitchFamily="18" charset="0"/>
              </a:rPr>
              <a:t>  -2. 0. 0.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setMaterial</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Lead</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setColor</a:t>
            </a:r>
            <a:r>
              <a:rPr lang="pl-PL" dirty="0" smtClean="0">
                <a:latin typeface="Times New Roman" pitchFamily="18" charset="0"/>
                <a:cs typeface="Times New Roman" pitchFamily="18" charset="0"/>
              </a:rPr>
              <a:t> red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forceWireframe</a:t>
            </a:r>
            <a:endParaRPr lang="pl-PL"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Kształt kolimatora</a:t>
            </a:r>
            <a:endParaRPr lang="pl-PL"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907704" y="2276872"/>
            <a:ext cx="5040560" cy="406669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24744"/>
            <a:ext cx="8229600" cy="1143000"/>
          </a:xfrm>
        </p:spPr>
        <p:txBody>
          <a:bodyPr>
            <a:normAutofit fontScale="90000"/>
          </a:bodyPr>
          <a:lstStyle/>
          <a:p>
            <a:r>
              <a:rPr lang="pl-PL" dirty="0" smtClean="0">
                <a:latin typeface="Times New Roman" pitchFamily="18" charset="0"/>
                <a:cs typeface="Times New Roman" pitchFamily="18" charset="0"/>
              </a:rPr>
              <a:t>Tworzenie otworów powietrza w kolimatorze:</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492896"/>
            <a:ext cx="8229600" cy="3831704"/>
          </a:xfrm>
        </p:spPr>
        <p:txBody>
          <a:bodyPr/>
          <a:lstStyle/>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name</a:t>
            </a:r>
            <a:r>
              <a:rPr lang="pl-PL" dirty="0" smtClean="0">
                <a:latin typeface="Times New Roman" pitchFamily="18" charset="0"/>
                <a:cs typeface="Times New Roman" pitchFamily="18" charset="0"/>
              </a:rPr>
              <a:t> hole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/insert </a:t>
            </a:r>
            <a:r>
              <a:rPr lang="pl-PL" dirty="0" err="1" smtClean="0">
                <a:latin typeface="Times New Roman" pitchFamily="18" charset="0"/>
                <a:cs typeface="Times New Roman" pitchFamily="18" charset="0"/>
              </a:rPr>
              <a:t>hexagone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/hole/geometry/</a:t>
            </a:r>
            <a:r>
              <a:rPr lang="pl-PL" dirty="0" err="1" smtClean="0">
                <a:latin typeface="Times New Roman" pitchFamily="18" charset="0"/>
                <a:cs typeface="Times New Roman" pitchFamily="18" charset="0"/>
              </a:rPr>
              <a:t>setHeight</a:t>
            </a:r>
            <a:r>
              <a:rPr lang="pl-PL" dirty="0" smtClean="0">
                <a:latin typeface="Times New Roman" pitchFamily="18" charset="0"/>
                <a:cs typeface="Times New Roman" pitchFamily="18" charset="0"/>
              </a:rPr>
              <a:t> 3.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/hole/geometry/</a:t>
            </a:r>
            <a:r>
              <a:rPr lang="pl-PL" dirty="0" err="1" smtClean="0">
                <a:latin typeface="Times New Roman" pitchFamily="18" charset="0"/>
                <a:cs typeface="Times New Roman" pitchFamily="18" charset="0"/>
              </a:rPr>
              <a:t>setRadius</a:t>
            </a:r>
            <a:r>
              <a:rPr lang="pl-PL" dirty="0" smtClean="0">
                <a:latin typeface="Times New Roman" pitchFamily="18" charset="0"/>
                <a:cs typeface="Times New Roman" pitchFamily="18" charset="0"/>
              </a:rPr>
              <a:t> .15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placement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setRotationAxis</a:t>
            </a:r>
            <a:r>
              <a:rPr lang="pl-PL" dirty="0" smtClean="0">
                <a:latin typeface="Times New Roman" pitchFamily="18" charset="0"/>
                <a:cs typeface="Times New Roman" pitchFamily="18" charset="0"/>
              </a:rPr>
              <a:t> 0 1 0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placement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setRotationAngle</a:t>
            </a:r>
            <a:r>
              <a:rPr lang="pl-PL" dirty="0" smtClean="0">
                <a:latin typeface="Times New Roman" pitchFamily="18" charset="0"/>
                <a:cs typeface="Times New Roman" pitchFamily="18" charset="0"/>
              </a:rPr>
              <a:t> 90 </a:t>
            </a:r>
            <a:r>
              <a:rPr lang="pl-PL" dirty="0" err="1" smtClean="0">
                <a:latin typeface="Times New Roman" pitchFamily="18" charset="0"/>
                <a:cs typeface="Times New Roman" pitchFamily="18" charset="0"/>
              </a:rPr>
              <a:t>deg</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setMaterial</a:t>
            </a:r>
            <a:r>
              <a:rPr lang="pl-PL" dirty="0" smtClean="0">
                <a:latin typeface="Times New Roman" pitchFamily="18" charset="0"/>
                <a:cs typeface="Times New Roman" pitchFamily="18" charset="0"/>
              </a:rPr>
              <a:t> Air</a:t>
            </a:r>
            <a:endParaRPr lang="pl-PL"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PET</a:t>
            </a:r>
            <a:endParaRPr lang="pl-PL"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2362576" y="1935163"/>
            <a:ext cx="4418847" cy="438943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Otwory powietrza w kolimatorze</a:t>
            </a:r>
            <a:endParaRPr lang="pl-PL"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979712" y="2132855"/>
            <a:ext cx="4536504" cy="4115591"/>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Tworzymy analogicznie całą tablicę z otworami:</a:t>
            </a:r>
            <a:endParaRPr lang="pl-PL" dirty="0"/>
          </a:p>
        </p:txBody>
      </p:sp>
      <p:sp>
        <p:nvSpPr>
          <p:cNvPr id="3" name="Symbol zastępczy zawartości 2"/>
          <p:cNvSpPr>
            <a:spLocks noGrp="1"/>
          </p:cNvSpPr>
          <p:nvPr>
            <p:ph idx="1"/>
          </p:nvPr>
        </p:nvSpPr>
        <p:spPr/>
        <p:txBody>
          <a:bodyPr>
            <a:normAutofit/>
          </a:bodyPr>
          <a:lstStyle/>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repeaters</a:t>
            </a:r>
            <a:r>
              <a:rPr lang="pl-PL" dirty="0" smtClean="0">
                <a:latin typeface="Times New Roman" pitchFamily="18" charset="0"/>
                <a:cs typeface="Times New Roman" pitchFamily="18" charset="0"/>
              </a:rPr>
              <a:t>/insert </a:t>
            </a:r>
            <a:r>
              <a:rPr lang="pl-PL" dirty="0" err="1" smtClean="0">
                <a:latin typeface="Times New Roman" pitchFamily="18" charset="0"/>
                <a:cs typeface="Times New Roman" pitchFamily="18" charset="0"/>
              </a:rPr>
              <a:t>cubicArray</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cubicArray</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setRepeatNumberX</a:t>
            </a:r>
            <a:r>
              <a:rPr lang="pl-PL" dirty="0" smtClean="0">
                <a:latin typeface="Times New Roman" pitchFamily="18" charset="0"/>
                <a:cs typeface="Times New Roman" pitchFamily="18" charset="0"/>
              </a:rPr>
              <a:t> 1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cubicArray</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setRepeatNumberY</a:t>
            </a:r>
            <a:r>
              <a:rPr lang="pl-PL" dirty="0" smtClean="0">
                <a:latin typeface="Times New Roman" pitchFamily="18" charset="0"/>
                <a:cs typeface="Times New Roman" pitchFamily="18" charset="0"/>
              </a:rPr>
              <a:t> 52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cubicArray</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setRepeatNumberZ</a:t>
            </a:r>
            <a:r>
              <a:rPr lang="pl-PL" dirty="0" smtClean="0">
                <a:latin typeface="Times New Roman" pitchFamily="18" charset="0"/>
                <a:cs typeface="Times New Roman" pitchFamily="18" charset="0"/>
              </a:rPr>
              <a:t> 44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cubicArray</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setRepeatVector</a:t>
            </a:r>
            <a:r>
              <a:rPr lang="pl-PL" dirty="0" smtClean="0">
                <a:latin typeface="Times New Roman" pitchFamily="18" charset="0"/>
                <a:cs typeface="Times New Roman" pitchFamily="18" charset="0"/>
              </a:rPr>
              <a:t> 0. 0.36  0.624 cm</a:t>
            </a:r>
          </a:p>
          <a:p>
            <a:pPr>
              <a:buNone/>
            </a:pPr>
            <a:r>
              <a:rPr lang="pl-PL" dirty="0" smtClean="0">
                <a:latin typeface="Times New Roman" pitchFamily="18" charset="0"/>
                <a:cs typeface="Times New Roman" pitchFamily="18" charset="0"/>
              </a:rPr>
              <a:t>Tworzymy </a:t>
            </a:r>
            <a:r>
              <a:rPr lang="pl-PL" dirty="0" err="1" smtClean="0">
                <a:latin typeface="Times New Roman" pitchFamily="18" charset="0"/>
                <a:cs typeface="Times New Roman" pitchFamily="18" charset="0"/>
              </a:rPr>
              <a:t>wszsytkie</a:t>
            </a:r>
            <a:r>
              <a:rPr lang="pl-PL" dirty="0" smtClean="0">
                <a:latin typeface="Times New Roman" pitchFamily="18" charset="0"/>
                <a:cs typeface="Times New Roman" pitchFamily="18" charset="0"/>
              </a:rPr>
              <a:t> 4 takie tablicę:</a:t>
            </a:r>
          </a:p>
          <a:p>
            <a:pPr>
              <a:buNone/>
            </a:pP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repeaters</a:t>
            </a:r>
            <a:r>
              <a:rPr lang="pl-PL" dirty="0" smtClean="0">
                <a:latin typeface="Times New Roman" pitchFamily="18" charset="0"/>
                <a:cs typeface="Times New Roman" pitchFamily="18" charset="0"/>
              </a:rPr>
              <a:t>/insert </a:t>
            </a:r>
            <a:r>
              <a:rPr lang="pl-PL" dirty="0" err="1" smtClean="0">
                <a:latin typeface="Times New Roman" pitchFamily="18" charset="0"/>
                <a:cs typeface="Times New Roman" pitchFamily="18" charset="0"/>
              </a:rPr>
              <a:t>linear</a:t>
            </a:r>
            <a:r>
              <a:rPr lang="pl-PL" dirty="0" smtClean="0">
                <a:latin typeface="Times New Roman" pitchFamily="18" charset="0"/>
                <a:cs typeface="Times New Roman" pitchFamily="18" charset="0"/>
              </a:rPr>
              <a:t> </a:t>
            </a: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/hole/</a:t>
            </a:r>
            <a:r>
              <a:rPr lang="pl-PL" dirty="0" err="1" smtClean="0">
                <a:latin typeface="Times New Roman" pitchFamily="18" charset="0"/>
                <a:cs typeface="Times New Roman" pitchFamily="18" charset="0"/>
              </a:rPr>
              <a:t>linear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setRepeatNumber</a:t>
            </a:r>
            <a:r>
              <a:rPr lang="pl-PL" dirty="0" smtClean="0">
                <a:latin typeface="Times New Roman" pitchFamily="18" charset="0"/>
                <a:cs typeface="Times New Roman" pitchFamily="18" charset="0"/>
              </a:rPr>
              <a:t> 2 </a:t>
            </a:r>
          </a:p>
          <a:p>
            <a:pPr>
              <a:buNone/>
            </a:pP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/gate/hole/linear/</a:t>
            </a:r>
            <a:r>
              <a:rPr lang="en-US" dirty="0" err="1" smtClean="0">
                <a:latin typeface="Times New Roman" pitchFamily="18" charset="0"/>
                <a:cs typeface="Times New Roman" pitchFamily="18" charset="0"/>
              </a:rPr>
              <a:t>setRepeatVector</a:t>
            </a:r>
            <a:r>
              <a:rPr lang="en-US" dirty="0" smtClean="0">
                <a:latin typeface="Times New Roman" pitchFamily="18" charset="0"/>
                <a:cs typeface="Times New Roman" pitchFamily="18" charset="0"/>
              </a:rPr>
              <a:t> 0. 0.18 0.312 cm </a:t>
            </a:r>
            <a:endParaRPr lang="pl-PL"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Tablica z otworami:</a:t>
            </a:r>
            <a:endParaRPr lang="pl-PL" dirty="0"/>
          </a:p>
        </p:txBody>
      </p:sp>
      <p:pic>
        <p:nvPicPr>
          <p:cNvPr id="5122" name="Picture 2"/>
          <p:cNvPicPr>
            <a:picLocks noChangeAspect="1" noChangeArrowheads="1"/>
          </p:cNvPicPr>
          <p:nvPr/>
        </p:nvPicPr>
        <p:blipFill>
          <a:blip r:embed="rId2" cstate="print"/>
          <a:srcRect/>
          <a:stretch>
            <a:fillRect/>
          </a:stretch>
        </p:blipFill>
        <p:spPr bwMode="auto">
          <a:xfrm>
            <a:off x="2051720" y="2132855"/>
            <a:ext cx="4680520" cy="4370209"/>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143000"/>
          </a:xfrm>
        </p:spPr>
        <p:txBody>
          <a:bodyPr>
            <a:normAutofit fontScale="90000"/>
          </a:bodyPr>
          <a:lstStyle/>
          <a:p>
            <a:r>
              <a:rPr lang="pl-PL" dirty="0" smtClean="0">
                <a:latin typeface="Times New Roman" pitchFamily="18" charset="0"/>
                <a:cs typeface="Times New Roman" pitchFamily="18" charset="0"/>
              </a:rPr>
              <a:t>Tworzenie kryształu jodku sodu (</a:t>
            </a:r>
            <a:r>
              <a:rPr lang="pl-PL" dirty="0" err="1" smtClean="0">
                <a:latin typeface="Times New Roman" pitchFamily="18" charset="0"/>
                <a:cs typeface="Times New Roman" pitchFamily="18" charset="0"/>
              </a:rPr>
              <a:t>NaI</a:t>
            </a:r>
            <a:r>
              <a:rPr lang="pl-PL" dirty="0" smtClean="0">
                <a:latin typeface="Times New Roman" pitchFamily="18" charset="0"/>
                <a:cs typeface="Times New Roman" pitchFamily="18" charset="0"/>
              </a:rPr>
              <a:t>):</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276872"/>
            <a:ext cx="8229600" cy="4047728"/>
          </a:xfrm>
        </p:spPr>
        <p:txBody>
          <a:bodyPr/>
          <a:lstStyle/>
          <a:p>
            <a:r>
              <a:rPr lang="pl-PL" dirty="0" smtClean="0"/>
              <a:t>/</a:t>
            </a:r>
            <a:r>
              <a:rPr lang="pl-PL" dirty="0" err="1" smtClean="0"/>
              <a:t>gate</a:t>
            </a:r>
            <a:r>
              <a:rPr lang="pl-PL" dirty="0" smtClean="0"/>
              <a:t>/</a:t>
            </a:r>
            <a:r>
              <a:rPr lang="pl-PL" dirty="0" err="1" smtClean="0"/>
              <a:t>SPECThead</a:t>
            </a:r>
            <a:r>
              <a:rPr lang="pl-PL" dirty="0" smtClean="0"/>
              <a:t>/</a:t>
            </a:r>
            <a:r>
              <a:rPr lang="pl-PL" dirty="0" err="1" smtClean="0"/>
              <a:t>daughters</a:t>
            </a:r>
            <a:r>
              <a:rPr lang="pl-PL" dirty="0" smtClean="0"/>
              <a:t>/</a:t>
            </a:r>
            <a:r>
              <a:rPr lang="pl-PL" dirty="0" err="1" smtClean="0"/>
              <a:t>name</a:t>
            </a:r>
            <a:r>
              <a:rPr lang="pl-PL" dirty="0" smtClean="0"/>
              <a:t> </a:t>
            </a:r>
            <a:r>
              <a:rPr lang="pl-PL" dirty="0" err="1" smtClean="0"/>
              <a:t>crystal</a:t>
            </a:r>
            <a:r>
              <a:rPr lang="pl-PL" dirty="0" smtClean="0"/>
              <a:t> /</a:t>
            </a:r>
            <a:r>
              <a:rPr lang="pl-PL" dirty="0" err="1" smtClean="0"/>
              <a:t>gate</a:t>
            </a:r>
            <a:r>
              <a:rPr lang="pl-PL" dirty="0" smtClean="0"/>
              <a:t>/</a:t>
            </a:r>
            <a:r>
              <a:rPr lang="pl-PL" dirty="0" err="1" smtClean="0"/>
              <a:t>SPECThead</a:t>
            </a:r>
            <a:r>
              <a:rPr lang="pl-PL" dirty="0" smtClean="0"/>
              <a:t>/</a:t>
            </a:r>
            <a:r>
              <a:rPr lang="pl-PL" dirty="0" err="1" smtClean="0"/>
              <a:t>daughters</a:t>
            </a:r>
            <a:r>
              <a:rPr lang="pl-PL" dirty="0" smtClean="0"/>
              <a:t>/insert </a:t>
            </a:r>
            <a:r>
              <a:rPr lang="pl-PL" dirty="0" err="1" smtClean="0"/>
              <a:t>box</a:t>
            </a:r>
            <a:r>
              <a:rPr lang="pl-PL" dirty="0" smtClean="0"/>
              <a:t> /</a:t>
            </a:r>
            <a:r>
              <a:rPr lang="pl-PL" dirty="0" err="1" smtClean="0"/>
              <a:t>gate</a:t>
            </a:r>
            <a:r>
              <a:rPr lang="pl-PL" dirty="0" smtClean="0"/>
              <a:t>/</a:t>
            </a:r>
            <a:r>
              <a:rPr lang="pl-PL" dirty="0" err="1" smtClean="0"/>
              <a:t>crystal</a:t>
            </a:r>
            <a:r>
              <a:rPr lang="pl-PL" dirty="0" smtClean="0"/>
              <a:t>/geometry/</a:t>
            </a:r>
            <a:r>
              <a:rPr lang="pl-PL" dirty="0" err="1" smtClean="0"/>
              <a:t>setXLength</a:t>
            </a:r>
            <a:r>
              <a:rPr lang="pl-PL" dirty="0" smtClean="0"/>
              <a:t> 1. cm /</a:t>
            </a:r>
            <a:r>
              <a:rPr lang="pl-PL" dirty="0" err="1" smtClean="0"/>
              <a:t>gate</a:t>
            </a:r>
            <a:r>
              <a:rPr lang="pl-PL" dirty="0" smtClean="0"/>
              <a:t>/</a:t>
            </a:r>
            <a:r>
              <a:rPr lang="pl-PL" dirty="0" err="1" smtClean="0"/>
              <a:t>crystal</a:t>
            </a:r>
            <a:r>
              <a:rPr lang="pl-PL" dirty="0" smtClean="0"/>
              <a:t>/geometry/</a:t>
            </a:r>
            <a:r>
              <a:rPr lang="pl-PL" dirty="0" err="1" smtClean="0"/>
              <a:t>setYLength</a:t>
            </a:r>
            <a:r>
              <a:rPr lang="pl-PL" dirty="0" smtClean="0"/>
              <a:t>  19. cm /</a:t>
            </a:r>
            <a:r>
              <a:rPr lang="pl-PL" dirty="0" err="1" smtClean="0"/>
              <a:t>gate</a:t>
            </a:r>
            <a:r>
              <a:rPr lang="pl-PL" dirty="0" smtClean="0"/>
              <a:t>/</a:t>
            </a:r>
            <a:r>
              <a:rPr lang="pl-PL" dirty="0" err="1" smtClean="0"/>
              <a:t>crystal</a:t>
            </a:r>
            <a:r>
              <a:rPr lang="pl-PL" dirty="0" smtClean="0"/>
              <a:t>/geometry/</a:t>
            </a:r>
            <a:r>
              <a:rPr lang="pl-PL" dirty="0" err="1" smtClean="0"/>
              <a:t>setZLength</a:t>
            </a:r>
            <a:r>
              <a:rPr lang="pl-PL" dirty="0" smtClean="0"/>
              <a:t>  28. cm /</a:t>
            </a:r>
            <a:r>
              <a:rPr lang="pl-PL" dirty="0" err="1" smtClean="0"/>
              <a:t>gate</a:t>
            </a:r>
            <a:r>
              <a:rPr lang="pl-PL" dirty="0" smtClean="0"/>
              <a:t>/</a:t>
            </a:r>
            <a:r>
              <a:rPr lang="pl-PL" dirty="0" err="1" smtClean="0"/>
              <a:t>crystal</a:t>
            </a:r>
            <a:r>
              <a:rPr lang="pl-PL" dirty="0" smtClean="0"/>
              <a:t>/</a:t>
            </a:r>
            <a:r>
              <a:rPr lang="pl-PL" dirty="0" err="1" smtClean="0"/>
              <a:t>placement</a:t>
            </a:r>
            <a:r>
              <a:rPr lang="pl-PL" dirty="0" smtClean="0"/>
              <a:t>/</a:t>
            </a:r>
            <a:r>
              <a:rPr lang="pl-PL" dirty="0" err="1" smtClean="0"/>
              <a:t>setTranslation</a:t>
            </a:r>
            <a:r>
              <a:rPr lang="pl-PL" dirty="0" smtClean="0"/>
              <a:t>  0. 0. 0. cm /</a:t>
            </a:r>
            <a:r>
              <a:rPr lang="pl-PL" dirty="0" err="1" smtClean="0"/>
              <a:t>gate</a:t>
            </a:r>
            <a:r>
              <a:rPr lang="pl-PL" dirty="0" smtClean="0"/>
              <a:t>/</a:t>
            </a:r>
            <a:r>
              <a:rPr lang="pl-PL" dirty="0" err="1" smtClean="0"/>
              <a:t>crystal</a:t>
            </a:r>
            <a:r>
              <a:rPr lang="pl-PL" dirty="0" smtClean="0"/>
              <a:t>/</a:t>
            </a:r>
            <a:r>
              <a:rPr lang="pl-PL" dirty="0" err="1" smtClean="0"/>
              <a:t>setMaterial</a:t>
            </a:r>
            <a:r>
              <a:rPr lang="pl-PL" dirty="0" smtClean="0"/>
              <a:t> </a:t>
            </a:r>
            <a:r>
              <a:rPr lang="pl-PL" dirty="0" err="1" smtClean="0"/>
              <a:t>NaI</a:t>
            </a:r>
            <a:r>
              <a:rPr lang="pl-PL" dirty="0" smtClean="0"/>
              <a:t> /</a:t>
            </a:r>
            <a:r>
              <a:rPr lang="pl-PL" dirty="0" err="1" smtClean="0"/>
              <a:t>gate</a:t>
            </a:r>
            <a:r>
              <a:rPr lang="pl-PL" dirty="0" smtClean="0"/>
              <a:t>/</a:t>
            </a:r>
            <a:r>
              <a:rPr lang="pl-PL" dirty="0" err="1" smtClean="0"/>
              <a:t>crystal</a:t>
            </a:r>
            <a:r>
              <a:rPr lang="pl-PL" dirty="0" smtClean="0"/>
              <a:t>/vis/</a:t>
            </a:r>
            <a:r>
              <a:rPr lang="pl-PL" dirty="0" err="1" smtClean="0"/>
              <a:t>setColor</a:t>
            </a:r>
            <a:r>
              <a:rPr lang="pl-PL" dirty="0" smtClean="0"/>
              <a:t> </a:t>
            </a:r>
            <a:r>
              <a:rPr lang="pl-PL" dirty="0" err="1" smtClean="0"/>
              <a:t>yellow</a:t>
            </a:r>
            <a:endParaRPr lang="pl-PL"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Kryształ jodku sodu (</a:t>
            </a:r>
            <a:r>
              <a:rPr lang="pl-PL" dirty="0" err="1" smtClean="0">
                <a:latin typeface="Times New Roman" pitchFamily="18" charset="0"/>
                <a:cs typeface="Times New Roman" pitchFamily="18" charset="0"/>
              </a:rPr>
              <a:t>NaI</a:t>
            </a:r>
            <a:r>
              <a:rPr lang="pl-PL" dirty="0" smtClean="0">
                <a:latin typeface="Times New Roman" pitchFamily="18" charset="0"/>
                <a:cs typeface="Times New Roman" pitchFamily="18" charset="0"/>
              </a:rPr>
              <a:t>):</a:t>
            </a:r>
            <a:endParaRPr lang="pl-PL" dirty="0"/>
          </a:p>
        </p:txBody>
      </p:sp>
      <p:pic>
        <p:nvPicPr>
          <p:cNvPr id="6146" name="Picture 2"/>
          <p:cNvPicPr>
            <a:picLocks noChangeAspect="1" noChangeArrowheads="1"/>
          </p:cNvPicPr>
          <p:nvPr/>
        </p:nvPicPr>
        <p:blipFill>
          <a:blip r:embed="rId2" cstate="print"/>
          <a:srcRect/>
          <a:stretch>
            <a:fillRect/>
          </a:stretch>
        </p:blipFill>
        <p:spPr bwMode="auto">
          <a:xfrm>
            <a:off x="1979712" y="1916832"/>
            <a:ext cx="4680520" cy="4541369"/>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Tworzenie komory:</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pPr>
              <a:buNone/>
            </a:pP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a:t>
            </a:r>
            <a:r>
              <a:rPr lang="en-US" dirty="0" err="1" smtClean="0">
                <a:latin typeface="Times New Roman" pitchFamily="18" charset="0"/>
                <a:cs typeface="Times New Roman" pitchFamily="18" charset="0"/>
              </a:rPr>
              <a:t>SPECThead</a:t>
            </a:r>
            <a:r>
              <a:rPr lang="en-US" dirty="0" smtClean="0">
                <a:latin typeface="Times New Roman" pitchFamily="18" charset="0"/>
                <a:cs typeface="Times New Roman" pitchFamily="18" charset="0"/>
              </a:rPr>
              <a:t>/daughters/name compartment</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a:t>
            </a:r>
            <a:r>
              <a:rPr lang="en-US" dirty="0" err="1" smtClean="0">
                <a:latin typeface="Times New Roman" pitchFamily="18" charset="0"/>
                <a:cs typeface="Times New Roman" pitchFamily="18" charset="0"/>
              </a:rPr>
              <a:t>SPECThead</a:t>
            </a:r>
            <a:r>
              <a:rPr lang="en-US" dirty="0" smtClean="0">
                <a:latin typeface="Times New Roman" pitchFamily="18" charset="0"/>
                <a:cs typeface="Times New Roman" pitchFamily="18" charset="0"/>
              </a:rPr>
              <a:t>/daughters/insert box</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/gate/compartment/geometry/</a:t>
            </a:r>
            <a:r>
              <a:rPr lang="en-US" dirty="0" err="1" smtClean="0">
                <a:latin typeface="Times New Roman" pitchFamily="18" charset="0"/>
                <a:cs typeface="Times New Roman" pitchFamily="18" charset="0"/>
              </a:rPr>
              <a:t>setXLength</a:t>
            </a:r>
            <a:r>
              <a:rPr lang="en-US" dirty="0" smtClean="0">
                <a:latin typeface="Times New Roman" pitchFamily="18" charset="0"/>
                <a:cs typeface="Times New Roman" pitchFamily="18" charset="0"/>
              </a:rPr>
              <a:t> 2.5 cm</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/gate/compartment/geometry/</a:t>
            </a:r>
            <a:r>
              <a:rPr lang="en-US" dirty="0" err="1" smtClean="0">
                <a:latin typeface="Times New Roman" pitchFamily="18" charset="0"/>
                <a:cs typeface="Times New Roman" pitchFamily="18" charset="0"/>
              </a:rPr>
              <a:t>setYLength</a:t>
            </a:r>
            <a:r>
              <a:rPr lang="en-US" dirty="0" smtClean="0">
                <a:latin typeface="Times New Roman" pitchFamily="18" charset="0"/>
                <a:cs typeface="Times New Roman" pitchFamily="18" charset="0"/>
              </a:rPr>
              <a:t> 19. cm</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/gate/compartment/geometry/</a:t>
            </a:r>
            <a:r>
              <a:rPr lang="en-US" dirty="0" err="1" smtClean="0">
                <a:latin typeface="Times New Roman" pitchFamily="18" charset="0"/>
                <a:cs typeface="Times New Roman" pitchFamily="18" charset="0"/>
              </a:rPr>
              <a:t>setZLength</a:t>
            </a:r>
            <a:r>
              <a:rPr lang="en-US" dirty="0" smtClean="0">
                <a:latin typeface="Times New Roman" pitchFamily="18" charset="0"/>
                <a:cs typeface="Times New Roman" pitchFamily="18" charset="0"/>
              </a:rPr>
              <a:t> 28. cm</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/gate/compartment/placement/</a:t>
            </a:r>
            <a:r>
              <a:rPr lang="en-US" dirty="0" err="1" smtClean="0">
                <a:latin typeface="Times New Roman" pitchFamily="18" charset="0"/>
                <a:cs typeface="Times New Roman" pitchFamily="18" charset="0"/>
              </a:rPr>
              <a:t>setTranslation</a:t>
            </a:r>
            <a:r>
              <a:rPr lang="en-US" dirty="0" smtClean="0">
                <a:latin typeface="Times New Roman" pitchFamily="18" charset="0"/>
                <a:cs typeface="Times New Roman" pitchFamily="18" charset="0"/>
              </a:rPr>
              <a:t>   1.75 0. 0. cm</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/gate/compartment/</a:t>
            </a:r>
            <a:r>
              <a:rPr lang="en-US" dirty="0" err="1" smtClean="0">
                <a:latin typeface="Times New Roman" pitchFamily="18" charset="0"/>
                <a:cs typeface="Times New Roman" pitchFamily="18" charset="0"/>
              </a:rPr>
              <a:t>setMaterial</a:t>
            </a:r>
            <a:r>
              <a:rPr lang="en-US" dirty="0" smtClean="0">
                <a:latin typeface="Times New Roman" pitchFamily="18" charset="0"/>
                <a:cs typeface="Times New Roman" pitchFamily="18" charset="0"/>
              </a:rPr>
              <a:t> Glass</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/gate/compartment/</a:t>
            </a:r>
            <a:r>
              <a:rPr lang="en-US" dirty="0" err="1" smtClean="0">
                <a:latin typeface="Times New Roman" pitchFamily="18" charset="0"/>
                <a:cs typeface="Times New Roman" pitchFamily="18" charset="0"/>
              </a:rPr>
              <a:t>vis</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setColor</a:t>
            </a:r>
            <a:r>
              <a:rPr lang="en-US" dirty="0" smtClean="0">
                <a:latin typeface="Times New Roman" pitchFamily="18" charset="0"/>
                <a:cs typeface="Times New Roman" pitchFamily="18" charset="0"/>
              </a:rPr>
              <a:t> grey</a:t>
            </a:r>
            <a:endParaRPr lang="pl-PL"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Komora:</a:t>
            </a:r>
            <a:endParaRPr lang="pl-PL" dirty="0"/>
          </a:p>
        </p:txBody>
      </p:sp>
      <p:pic>
        <p:nvPicPr>
          <p:cNvPr id="7170" name="Picture 2"/>
          <p:cNvPicPr>
            <a:picLocks noChangeAspect="1" noChangeArrowheads="1"/>
          </p:cNvPicPr>
          <p:nvPr/>
        </p:nvPicPr>
        <p:blipFill>
          <a:blip r:embed="rId2" cstate="print"/>
          <a:srcRect/>
          <a:stretch>
            <a:fillRect/>
          </a:stretch>
        </p:blipFill>
        <p:spPr bwMode="auto">
          <a:xfrm>
            <a:off x="1907704" y="1988840"/>
            <a:ext cx="4968552" cy="466958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p:spPr>
        <p:txBody>
          <a:bodyPr>
            <a:normAutofit fontScale="90000"/>
          </a:bodyPr>
          <a:lstStyle/>
          <a:p>
            <a:r>
              <a:rPr lang="pl-PL" dirty="0" smtClean="0">
                <a:latin typeface="Times New Roman" pitchFamily="18" charset="0"/>
                <a:cs typeface="Times New Roman" pitchFamily="18" charset="0"/>
              </a:rPr>
              <a:t>Tworzenie stołu terapeutycznego</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1628800"/>
            <a:ext cx="8229600" cy="5040560"/>
          </a:xfrm>
        </p:spPr>
        <p:txBody>
          <a:bodyPr>
            <a:noAutofit/>
          </a:bodyPr>
          <a:lstStyle/>
          <a:p>
            <a:pPr>
              <a:buFont typeface="Arial" pitchFamily="34" charset="0"/>
              <a:buChar char="•"/>
            </a:pPr>
            <a:r>
              <a:rPr lang="pl-PL" sz="2400" dirty="0" smtClean="0">
                <a:latin typeface="Times New Roman" pitchFamily="18" charset="0"/>
                <a:cs typeface="Times New Roman" pitchFamily="18" charset="0"/>
              </a:rPr>
              <a:t>Definiujemy rozmiary, ruch , materiał z którego wykonany jest stół oraz kolor stołu	, za pomocą kodu:</a:t>
            </a:r>
          </a:p>
          <a:p>
            <a:pPr>
              <a:buNone/>
            </a:pP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world</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daughters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name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world</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daughters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box</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/geometry/</a:t>
            </a:r>
            <a:r>
              <a:rPr lang="pl-PL" sz="2400" dirty="0" err="1" smtClean="0">
                <a:latin typeface="Times New Roman" pitchFamily="18" charset="0"/>
                <a:cs typeface="Times New Roman" pitchFamily="18" charset="0"/>
              </a:rPr>
              <a:t>setXLength</a:t>
            </a:r>
            <a:r>
              <a:rPr lang="pl-PL" sz="2400" dirty="0" smtClean="0">
                <a:latin typeface="Times New Roman" pitchFamily="18" charset="0"/>
                <a:cs typeface="Times New Roman" pitchFamily="18" charset="0"/>
              </a:rPr>
              <a:t> 0.6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/geometry/</a:t>
            </a:r>
            <a:r>
              <a:rPr lang="pl-PL" sz="2400" dirty="0" err="1" smtClean="0">
                <a:latin typeface="Times New Roman" pitchFamily="18" charset="0"/>
                <a:cs typeface="Times New Roman" pitchFamily="18" charset="0"/>
              </a:rPr>
              <a:t>setYLength</a:t>
            </a:r>
            <a:r>
              <a:rPr lang="pl-PL" sz="2400" dirty="0" smtClean="0">
                <a:latin typeface="Times New Roman" pitchFamily="18" charset="0"/>
                <a:cs typeface="Times New Roman" pitchFamily="18" charset="0"/>
              </a:rPr>
              <a:t> 8.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/geometry/</a:t>
            </a:r>
            <a:r>
              <a:rPr lang="pl-PL" sz="2400" dirty="0" err="1" smtClean="0">
                <a:latin typeface="Times New Roman" pitchFamily="18" charset="0"/>
                <a:cs typeface="Times New Roman" pitchFamily="18" charset="0"/>
              </a:rPr>
              <a:t>setZLength</a:t>
            </a:r>
            <a:r>
              <a:rPr lang="pl-PL" sz="2400" dirty="0" smtClean="0">
                <a:latin typeface="Times New Roman" pitchFamily="18" charset="0"/>
                <a:cs typeface="Times New Roman" pitchFamily="18" charset="0"/>
              </a:rPr>
              <a:t> 34.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placement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setRotationAxis</a:t>
            </a:r>
            <a:r>
              <a:rPr lang="pl-PL" sz="2400" dirty="0" smtClean="0">
                <a:latin typeface="Times New Roman" pitchFamily="18" charset="0"/>
                <a:cs typeface="Times New Roman" pitchFamily="18" charset="0"/>
              </a:rPr>
              <a:t> 0 </a:t>
            </a:r>
            <a:r>
              <a:rPr lang="pl-PL" sz="2400" dirty="0" err="1" smtClean="0">
                <a:latin typeface="Times New Roman" pitchFamily="18" charset="0"/>
                <a:cs typeface="Times New Roman" pitchFamily="18" charset="0"/>
              </a:rPr>
              <a:t>0</a:t>
            </a:r>
            <a:r>
              <a:rPr lang="pl-PL" sz="2400" dirty="0" smtClean="0">
                <a:latin typeface="Times New Roman" pitchFamily="18" charset="0"/>
                <a:cs typeface="Times New Roman" pitchFamily="18" charset="0"/>
              </a:rPr>
              <a:t> 1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placement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setRotationAngle</a:t>
            </a:r>
            <a:r>
              <a:rPr lang="pl-PL" sz="2400" dirty="0" smtClean="0">
                <a:latin typeface="Times New Roman" pitchFamily="18" charset="0"/>
                <a:cs typeface="Times New Roman" pitchFamily="18" charset="0"/>
              </a:rPr>
              <a:t> 90 </a:t>
            </a:r>
            <a:r>
              <a:rPr lang="pl-PL" sz="2400" dirty="0" err="1" smtClean="0">
                <a:latin typeface="Times New Roman" pitchFamily="18" charset="0"/>
                <a:cs typeface="Times New Roman" pitchFamily="18" charset="0"/>
              </a:rPr>
              <a:t>deg</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placement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setTranslation</a:t>
            </a:r>
            <a:r>
              <a:rPr lang="pl-PL" sz="2400" dirty="0" smtClean="0">
                <a:latin typeface="Times New Roman" pitchFamily="18" charset="0"/>
                <a:cs typeface="Times New Roman" pitchFamily="18" charset="0"/>
              </a:rPr>
              <a:t> 0. -5.3 0.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moves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translation</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translation</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setSpeed</a:t>
            </a:r>
            <a:r>
              <a:rPr lang="pl-PL" sz="2400" dirty="0" smtClean="0">
                <a:latin typeface="Times New Roman" pitchFamily="18" charset="0"/>
                <a:cs typeface="Times New Roman" pitchFamily="18" charset="0"/>
              </a:rPr>
              <a:t> 0 </a:t>
            </a:r>
            <a:r>
              <a:rPr lang="pl-PL" sz="2400" dirty="0" err="1" smtClean="0">
                <a:latin typeface="Times New Roman" pitchFamily="18" charset="0"/>
                <a:cs typeface="Times New Roman" pitchFamily="18" charset="0"/>
              </a:rPr>
              <a:t>0</a:t>
            </a:r>
            <a:r>
              <a:rPr lang="pl-PL" sz="2400" dirty="0" smtClean="0">
                <a:latin typeface="Times New Roman" pitchFamily="18" charset="0"/>
                <a:cs typeface="Times New Roman" pitchFamily="18" charset="0"/>
              </a:rPr>
              <a:t> 0.04 cm/s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setMaterial</a:t>
            </a:r>
            <a:r>
              <a:rPr lang="pl-PL" sz="2400" dirty="0" smtClean="0">
                <a:latin typeface="Times New Roman" pitchFamily="18" charset="0"/>
                <a:cs typeface="Times New Roman" pitchFamily="18" charset="0"/>
              </a:rPr>
              <a:t> Glass</a:t>
            </a:r>
          </a:p>
          <a:p>
            <a:pPr>
              <a:buNone/>
            </a:pP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table</a:t>
            </a:r>
            <a:r>
              <a:rPr lang="pl-PL" sz="2400" dirty="0" smtClean="0">
                <a:latin typeface="Times New Roman" pitchFamily="18" charset="0"/>
                <a:cs typeface="Times New Roman" pitchFamily="18" charset="0"/>
              </a:rPr>
              <a:t>/vis/</a:t>
            </a:r>
            <a:r>
              <a:rPr lang="pl-PL" sz="2400" dirty="0" err="1" smtClean="0">
                <a:latin typeface="Times New Roman" pitchFamily="18" charset="0"/>
                <a:cs typeface="Times New Roman" pitchFamily="18" charset="0"/>
              </a:rPr>
              <a:t>setColor</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grey</a:t>
            </a:r>
            <a:endParaRPr lang="pl-PL" sz="24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Stół terapeutyczny</a:t>
            </a:r>
            <a:endParaRPr lang="pl-PL" dirty="0"/>
          </a:p>
        </p:txBody>
      </p:sp>
      <p:pic>
        <p:nvPicPr>
          <p:cNvPr id="8194" name="Picture 2"/>
          <p:cNvPicPr>
            <a:picLocks noChangeAspect="1" noChangeArrowheads="1"/>
          </p:cNvPicPr>
          <p:nvPr/>
        </p:nvPicPr>
        <p:blipFill>
          <a:blip r:embed="rId2" cstate="print"/>
          <a:srcRect/>
          <a:stretch>
            <a:fillRect/>
          </a:stretch>
        </p:blipFill>
        <p:spPr bwMode="auto">
          <a:xfrm>
            <a:off x="2411760" y="1916832"/>
            <a:ext cx="4320480" cy="4441239"/>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Definiowanie fantomu</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Autofit/>
          </a:bodyPr>
          <a:lstStyle/>
          <a:p>
            <a:pPr>
              <a:buFont typeface="Arial" pitchFamily="34" charset="0"/>
              <a:buChar char="•"/>
            </a:pPr>
            <a:r>
              <a:rPr lang="pl-PL" sz="2400" dirty="0" smtClean="0">
                <a:latin typeface="Times New Roman" pitchFamily="18" charset="0"/>
                <a:cs typeface="Times New Roman" pitchFamily="18" charset="0"/>
              </a:rPr>
              <a:t>Fantom przybiera kształt walca, dlatego definiowany jest promień oraz wysokość fantomu.</a:t>
            </a:r>
          </a:p>
          <a:p>
            <a:pPr>
              <a:buNone/>
            </a:pP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world</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daughters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name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world</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daughters</a:t>
            </a:r>
            <a:r>
              <a:rPr lang="pl-PL" sz="2400" dirty="0" smtClean="0">
                <a:latin typeface="Times New Roman" pitchFamily="18" charset="0"/>
                <a:cs typeface="Times New Roman" pitchFamily="18" charset="0"/>
              </a:rPr>
              <a:t>/insert cylinder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/geometry/</a:t>
            </a:r>
            <a:r>
              <a:rPr lang="pl-PL" sz="2400" dirty="0" err="1" smtClean="0">
                <a:latin typeface="Times New Roman" pitchFamily="18" charset="0"/>
                <a:cs typeface="Times New Roman" pitchFamily="18" charset="0"/>
              </a:rPr>
              <a:t>setRmax</a:t>
            </a:r>
            <a:r>
              <a:rPr lang="pl-PL" sz="2400" dirty="0" smtClean="0">
                <a:latin typeface="Times New Roman" pitchFamily="18" charset="0"/>
                <a:cs typeface="Times New Roman" pitchFamily="18" charset="0"/>
              </a:rPr>
              <a:t> 5.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/geometry/</a:t>
            </a:r>
            <a:r>
              <a:rPr lang="pl-PL" sz="2400" dirty="0" err="1" smtClean="0">
                <a:latin typeface="Times New Roman" pitchFamily="18" charset="0"/>
                <a:cs typeface="Times New Roman" pitchFamily="18" charset="0"/>
              </a:rPr>
              <a:t>setRmin</a:t>
            </a:r>
            <a:r>
              <a:rPr lang="pl-PL" sz="2400" dirty="0" smtClean="0">
                <a:latin typeface="Times New Roman" pitchFamily="18" charset="0"/>
                <a:cs typeface="Times New Roman" pitchFamily="18" charset="0"/>
              </a:rPr>
              <a:t> 0.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/geometry/</a:t>
            </a:r>
            <a:r>
              <a:rPr lang="pl-PL" sz="2400" dirty="0" err="1" smtClean="0">
                <a:latin typeface="Times New Roman" pitchFamily="18" charset="0"/>
                <a:cs typeface="Times New Roman" pitchFamily="18" charset="0"/>
              </a:rPr>
              <a:t>setHeight</a:t>
            </a:r>
            <a:r>
              <a:rPr lang="pl-PL" sz="2400" dirty="0" smtClean="0">
                <a:latin typeface="Times New Roman" pitchFamily="18" charset="0"/>
                <a:cs typeface="Times New Roman" pitchFamily="18" charset="0"/>
              </a:rPr>
              <a:t> 20.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placement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setTranslation</a:t>
            </a:r>
            <a:r>
              <a:rPr lang="pl-PL" sz="2400" dirty="0" smtClean="0">
                <a:latin typeface="Times New Roman" pitchFamily="18" charset="0"/>
                <a:cs typeface="Times New Roman" pitchFamily="18" charset="0"/>
              </a:rPr>
              <a:t> 0. 0. -6.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moves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translation</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translation</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setSpeed</a:t>
            </a:r>
            <a:r>
              <a:rPr lang="pl-PL" sz="2400" dirty="0" smtClean="0">
                <a:latin typeface="Times New Roman" pitchFamily="18" charset="0"/>
                <a:cs typeface="Times New Roman" pitchFamily="18" charset="0"/>
              </a:rPr>
              <a:t> 0 </a:t>
            </a:r>
            <a:r>
              <a:rPr lang="pl-PL" sz="2400" dirty="0" err="1" smtClean="0">
                <a:latin typeface="Times New Roman" pitchFamily="18" charset="0"/>
                <a:cs typeface="Times New Roman" pitchFamily="18" charset="0"/>
              </a:rPr>
              <a:t>0</a:t>
            </a:r>
            <a:r>
              <a:rPr lang="pl-PL" sz="2400" dirty="0" smtClean="0">
                <a:latin typeface="Times New Roman" pitchFamily="18" charset="0"/>
                <a:cs typeface="Times New Roman" pitchFamily="18" charset="0"/>
              </a:rPr>
              <a:t> 0.04 cm/s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setMaterial</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Water</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/vis/</a:t>
            </a:r>
            <a:r>
              <a:rPr lang="pl-PL" sz="2400" dirty="0" err="1" smtClean="0">
                <a:latin typeface="Times New Roman" pitchFamily="18" charset="0"/>
                <a:cs typeface="Times New Roman" pitchFamily="18" charset="0"/>
              </a:rPr>
              <a:t>setColor</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blue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Phantom</a:t>
            </a:r>
            <a:r>
              <a:rPr lang="pl-PL" sz="2400" dirty="0" smtClean="0">
                <a:latin typeface="Times New Roman" pitchFamily="18" charset="0"/>
                <a:cs typeface="Times New Roman" pitchFamily="18" charset="0"/>
              </a:rPr>
              <a:t>/vis/</a:t>
            </a:r>
            <a:r>
              <a:rPr lang="pl-PL" sz="2400" dirty="0" err="1" smtClean="0">
                <a:latin typeface="Times New Roman" pitchFamily="18" charset="0"/>
                <a:cs typeface="Times New Roman" pitchFamily="18" charset="0"/>
              </a:rPr>
              <a:t>forceWireframe</a:t>
            </a:r>
            <a:endParaRPr lang="pl-PL"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p:spPr>
        <p:txBody>
          <a:bodyPr/>
          <a:lstStyle/>
          <a:p>
            <a:r>
              <a:rPr lang="pl-PL" sz="5400" dirty="0" smtClean="0">
                <a:latin typeface="Times New Roman" pitchFamily="18" charset="0"/>
                <a:cs typeface="Times New Roman" pitchFamily="18" charset="0"/>
              </a:rPr>
              <a:t>Radioterapia standardowa</a:t>
            </a:r>
            <a:endParaRPr lang="pl-PL" dirty="0"/>
          </a:p>
        </p:txBody>
      </p:sp>
      <p:sp>
        <p:nvSpPr>
          <p:cNvPr id="3" name="Symbol zastępczy zawartości 2"/>
          <p:cNvSpPr>
            <a:spLocks noGrp="1"/>
          </p:cNvSpPr>
          <p:nvPr>
            <p:ph idx="1"/>
          </p:nvPr>
        </p:nvSpPr>
        <p:spPr>
          <a:xfrm>
            <a:off x="467544" y="1700808"/>
            <a:ext cx="8229600" cy="4389120"/>
          </a:xfrm>
        </p:spPr>
        <p:txBody>
          <a:bodyPr>
            <a:noAutofit/>
          </a:bodyPr>
          <a:lstStyle/>
          <a:p>
            <a:pPr>
              <a:buFont typeface="Arial" pitchFamily="34" charset="0"/>
              <a:buChar char="•"/>
            </a:pPr>
            <a:r>
              <a:rPr lang="pl-PL" sz="2200" dirty="0" smtClean="0">
                <a:latin typeface="Times New Roman" pitchFamily="18" charset="0"/>
                <a:cs typeface="Times New Roman" pitchFamily="18" charset="0"/>
              </a:rPr>
              <a:t>Radioterapia wykorzystuje promieniowanie jonizujące do leczenia nowotworów. W wyniku napromienienia następuje uszkodzenie DNA złośliwych komórek nowotworowych co prowadzi do ich śmierci.</a:t>
            </a:r>
          </a:p>
          <a:p>
            <a:pPr>
              <a:buFont typeface="Arial" pitchFamily="34" charset="0"/>
              <a:buChar char="•"/>
            </a:pPr>
            <a:r>
              <a:rPr lang="pl-PL" sz="2200" dirty="0" smtClean="0">
                <a:latin typeface="Times New Roman" pitchFamily="18" charset="0"/>
                <a:cs typeface="Times New Roman" pitchFamily="18" charset="0"/>
              </a:rPr>
              <a:t>Głównym celem radioterapii jest dążenie do uzyskania dostatecznie wysokiej dawki promieniowania jonizującego w obszarze guza i możliwie niskiej w innych częściach ciała, zwracając szczególna uwagę na narządy krytyczne. Spełnienie obu kryteriów jest trudnym zadaniem. W tym celu prowadzone są nieustanne badania i wprowadzane nowe rozwiązania techniczne.</a:t>
            </a:r>
          </a:p>
          <a:p>
            <a:pPr>
              <a:buFont typeface="Arial" pitchFamily="34" charset="0"/>
              <a:buChar char="•"/>
            </a:pPr>
            <a:r>
              <a:rPr lang="pl-PL" sz="2200" dirty="0" smtClean="0">
                <a:latin typeface="Times New Roman" pitchFamily="18" charset="0"/>
                <a:cs typeface="Times New Roman" pitchFamily="18" charset="0"/>
              </a:rPr>
              <a:t>W celu leczenia nowotworów wykorzystuje się liniowe akceleratory medyczne wykorzystujące promieniowanie X do leczenia guzów.</a:t>
            </a:r>
          </a:p>
          <a:p>
            <a:pPr>
              <a:buFont typeface="Arial" pitchFamily="34" charset="0"/>
              <a:buChar char="•"/>
            </a:pPr>
            <a:r>
              <a:rPr lang="pl-PL" sz="2200" dirty="0" smtClean="0">
                <a:latin typeface="Times New Roman" pitchFamily="18" charset="0"/>
                <a:cs typeface="Times New Roman" pitchFamily="18" charset="0"/>
              </a:rPr>
              <a:t>W radioterapii bardzo ważna jest weryfikacja planu leczenia. Do tego celu często stosowane są fantomy wodne.</a:t>
            </a:r>
          </a:p>
          <a:p>
            <a:pPr>
              <a:buFont typeface="Arial" pitchFamily="34" charset="0"/>
              <a:buChar char="•"/>
            </a:pPr>
            <a:endParaRPr lang="pl-PL" sz="20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692696"/>
            <a:ext cx="8229600" cy="1143000"/>
          </a:xfrm>
        </p:spPr>
        <p:txBody>
          <a:bodyPr/>
          <a:lstStyle/>
          <a:p>
            <a:r>
              <a:rPr lang="pl-PL" dirty="0" smtClean="0">
                <a:latin typeface="Times New Roman" pitchFamily="18" charset="0"/>
                <a:cs typeface="Times New Roman" pitchFamily="18" charset="0"/>
              </a:rPr>
              <a:t>Fantom</a:t>
            </a:r>
            <a:endParaRPr lang="pl-PL"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2195736" y="1916832"/>
            <a:ext cx="4519190" cy="4436773"/>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052736"/>
            <a:ext cx="8229600" cy="1140736"/>
          </a:xfrm>
        </p:spPr>
        <p:txBody>
          <a:bodyPr>
            <a:normAutofit fontScale="90000"/>
          </a:bodyPr>
          <a:lstStyle/>
          <a:p>
            <a:r>
              <a:rPr lang="pl-PL" dirty="0" smtClean="0">
                <a:latin typeface="Times New Roman" pitchFamily="18" charset="0"/>
                <a:cs typeface="Times New Roman" pitchFamily="18" charset="0"/>
              </a:rPr>
              <a:t>Tworzenie zamkniętej objętości dla źródła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348880"/>
            <a:ext cx="8229600" cy="3975720"/>
          </a:xfrm>
        </p:spPr>
        <p:txBody>
          <a:bodyPr/>
          <a:lstStyle/>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Phantom</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name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Phantom</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daughters</a:t>
            </a:r>
            <a:r>
              <a:rPr lang="pl-PL" dirty="0" smtClean="0">
                <a:latin typeface="Times New Roman" pitchFamily="18" charset="0"/>
                <a:cs typeface="Times New Roman" pitchFamily="18" charset="0"/>
              </a:rPr>
              <a:t>/insert cylinder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setRmax</a:t>
            </a:r>
            <a:r>
              <a:rPr lang="pl-PL" dirty="0" smtClean="0">
                <a:latin typeface="Times New Roman" pitchFamily="18" charset="0"/>
                <a:cs typeface="Times New Roman" pitchFamily="18" charset="0"/>
              </a:rPr>
              <a:t> 2.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setRmin</a:t>
            </a:r>
            <a:r>
              <a:rPr lang="pl-PL" dirty="0" smtClean="0">
                <a:latin typeface="Times New Roman" pitchFamily="18" charset="0"/>
                <a:cs typeface="Times New Roman" pitchFamily="18" charset="0"/>
              </a:rPr>
              <a:t> 0.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/geometry/</a:t>
            </a:r>
            <a:r>
              <a:rPr lang="pl-PL" dirty="0" err="1" smtClean="0">
                <a:latin typeface="Times New Roman" pitchFamily="18" charset="0"/>
                <a:cs typeface="Times New Roman" pitchFamily="18" charset="0"/>
              </a:rPr>
              <a:t>setHeight</a:t>
            </a:r>
            <a:r>
              <a:rPr lang="pl-PL" dirty="0" smtClean="0">
                <a:latin typeface="Times New Roman" pitchFamily="18" charset="0"/>
                <a:cs typeface="Times New Roman" pitchFamily="18" charset="0"/>
              </a:rPr>
              <a:t> 5.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placement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setTranslation</a:t>
            </a:r>
            <a:r>
              <a:rPr lang="pl-PL" dirty="0" smtClean="0">
                <a:latin typeface="Times New Roman" pitchFamily="18" charset="0"/>
                <a:cs typeface="Times New Roman" pitchFamily="18" charset="0"/>
              </a:rPr>
              <a:t> 0. 0. -6. cm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setMaterial</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Water</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/vis/</a:t>
            </a:r>
            <a:r>
              <a:rPr lang="pl-PL" dirty="0" err="1" smtClean="0">
                <a:latin typeface="Times New Roman" pitchFamily="18" charset="0"/>
                <a:cs typeface="Times New Roman" pitchFamily="18" charset="0"/>
              </a:rPr>
              <a:t>setColor</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magenta</a:t>
            </a:r>
            <a:endParaRPr lang="pl-PL"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Zamknięta objętość dla źródła</a:t>
            </a:r>
            <a:endParaRPr lang="pl-PL"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2051720" y="1916832"/>
            <a:ext cx="4680520" cy="446776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Detektory:</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pl-PL" dirty="0" smtClean="0"/>
              <a:t>Kryształ SD umożliwia zapis uderzenia w wrażliwą objętość (np. w krysztale scyntylacyjnym)</a:t>
            </a:r>
          </a:p>
          <a:p>
            <a:pPr>
              <a:buNone/>
            </a:pPr>
            <a:r>
              <a:rPr lang="pl-PL" dirty="0" smtClean="0"/>
              <a:t>	 /</a:t>
            </a:r>
            <a:r>
              <a:rPr lang="pl-PL" dirty="0" err="1" smtClean="0"/>
              <a:t>gate</a:t>
            </a:r>
            <a:r>
              <a:rPr lang="pl-PL" dirty="0" smtClean="0"/>
              <a:t>/</a:t>
            </a:r>
            <a:r>
              <a:rPr lang="pl-PL" dirty="0" err="1" smtClean="0"/>
              <a:t>crystal</a:t>
            </a:r>
            <a:r>
              <a:rPr lang="pl-PL" dirty="0" smtClean="0"/>
              <a:t>/</a:t>
            </a:r>
            <a:r>
              <a:rPr lang="pl-PL" dirty="0" err="1" smtClean="0"/>
              <a:t>attachCrystalSD</a:t>
            </a:r>
            <a:endParaRPr lang="pl-PL" dirty="0" smtClean="0"/>
          </a:p>
          <a:p>
            <a:r>
              <a:rPr lang="pl-PL" dirty="0" err="1" smtClean="0"/>
              <a:t>Phantom</a:t>
            </a:r>
            <a:r>
              <a:rPr lang="pl-PL" dirty="0" smtClean="0"/>
              <a:t> SD umożliwia nagrywanie zdarzeń Comptona w polu widzenia </a:t>
            </a:r>
          </a:p>
          <a:p>
            <a:r>
              <a:rPr lang="pl-PL" dirty="0" err="1" smtClean="0"/>
              <a:t>Phantom</a:t>
            </a:r>
            <a:r>
              <a:rPr lang="pl-PL" dirty="0" smtClean="0"/>
              <a:t> SD dostarcza informacji do analizy wyników w celu rozróżnienia pomiędzy rozproszonymi i </a:t>
            </a:r>
            <a:r>
              <a:rPr lang="pl-PL" dirty="0" err="1" smtClean="0"/>
              <a:t>unscattered</a:t>
            </a:r>
            <a:r>
              <a:rPr lang="pl-PL" dirty="0" smtClean="0"/>
              <a:t> fotonami</a:t>
            </a:r>
            <a:endParaRPr lang="pl-PL"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Times New Roman" pitchFamily="18" charset="0"/>
                <a:cs typeface="Times New Roman" pitchFamily="18" charset="0"/>
              </a:rPr>
              <a:t>Phantom</a:t>
            </a:r>
            <a:r>
              <a:rPr lang="pl-PL" dirty="0" smtClean="0">
                <a:latin typeface="Times New Roman" pitchFamily="18" charset="0"/>
                <a:cs typeface="Times New Roman" pitchFamily="18" charset="0"/>
              </a:rPr>
              <a:t> SD</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276872"/>
            <a:ext cx="8229600" cy="4047728"/>
          </a:xfrm>
        </p:spPr>
        <p:txBody>
          <a:bodyPr/>
          <a:lstStyle/>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Phantom</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movsource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table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compartment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shielding</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SPECThead</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collimator</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attachPhantomSD</a:t>
            </a:r>
            <a:endParaRPr lang="pl-PL"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794352"/>
          </a:xfrm>
        </p:spPr>
        <p:txBody>
          <a:bodyPr>
            <a:normAutofit fontScale="90000"/>
          </a:bodyPr>
          <a:lstStyle/>
          <a:p>
            <a:r>
              <a:rPr lang="pl-PL" dirty="0" smtClean="0">
                <a:latin typeface="Times New Roman" pitchFamily="18" charset="0"/>
                <a:cs typeface="Times New Roman" pitchFamily="18" charset="0"/>
              </a:rPr>
              <a:t>Ustawienia fizyki (1):</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1412776"/>
            <a:ext cx="8229600" cy="4389120"/>
          </a:xfrm>
        </p:spPr>
        <p:txBody>
          <a:bodyPr>
            <a:noAutofit/>
          </a:bodyPr>
          <a:lstStyle/>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addProcess</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PhotoElectric</a:t>
            </a:r>
            <a:endParaRPr lang="pl-PL" sz="2300" dirty="0" smtClean="0">
              <a:latin typeface="Times New Roman" pitchFamily="18" charset="0"/>
              <a:cs typeface="Times New Roman" pitchFamily="18" charset="0"/>
            </a:endParaRP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processes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PhotoElectric</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setModel</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StandardModel</a:t>
            </a:r>
            <a:r>
              <a:rPr lang="pl-PL" sz="2300" dirty="0" smtClean="0">
                <a:latin typeface="Times New Roman" pitchFamily="18" charset="0"/>
                <a:cs typeface="Times New Roman" pitchFamily="18" charset="0"/>
              </a:rPr>
              <a:t> </a:t>
            </a: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addProcess</a:t>
            </a:r>
            <a:r>
              <a:rPr lang="pl-PL" sz="2300" dirty="0" smtClean="0">
                <a:latin typeface="Times New Roman" pitchFamily="18" charset="0"/>
                <a:cs typeface="Times New Roman" pitchFamily="18" charset="0"/>
              </a:rPr>
              <a:t> Compton</a:t>
            </a: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processes</a:t>
            </a:r>
            <a:r>
              <a:rPr lang="pl-PL" sz="2300" dirty="0" smtClean="0">
                <a:latin typeface="Times New Roman" pitchFamily="18" charset="0"/>
                <a:cs typeface="Times New Roman" pitchFamily="18" charset="0"/>
              </a:rPr>
              <a:t>/Compton/</a:t>
            </a:r>
            <a:r>
              <a:rPr lang="pl-PL" sz="2300" dirty="0" err="1" smtClean="0">
                <a:latin typeface="Times New Roman" pitchFamily="18" charset="0"/>
                <a:cs typeface="Times New Roman" pitchFamily="18" charset="0"/>
              </a:rPr>
              <a:t>setModel</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PenelopeModel</a:t>
            </a:r>
            <a:endParaRPr lang="pl-PL" sz="2300" dirty="0" smtClean="0">
              <a:latin typeface="Times New Roman" pitchFamily="18" charset="0"/>
              <a:cs typeface="Times New Roman" pitchFamily="18" charset="0"/>
            </a:endParaRP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addProcess</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RayleighScattering</a:t>
            </a:r>
            <a:endParaRPr lang="pl-PL" sz="2300" dirty="0" smtClean="0">
              <a:latin typeface="Times New Roman" pitchFamily="18" charset="0"/>
              <a:cs typeface="Times New Roman" pitchFamily="18" charset="0"/>
            </a:endParaRP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processes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RayleighScattering</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setModel</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PenelopeModel</a:t>
            </a:r>
            <a:endParaRPr lang="pl-PL" sz="2300" dirty="0" smtClean="0">
              <a:latin typeface="Times New Roman" pitchFamily="18" charset="0"/>
              <a:cs typeface="Times New Roman" pitchFamily="18" charset="0"/>
            </a:endParaRP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addProcess</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ElectronIonisation</a:t>
            </a:r>
            <a:endParaRPr lang="pl-PL" sz="2300" dirty="0" smtClean="0">
              <a:latin typeface="Times New Roman" pitchFamily="18" charset="0"/>
              <a:cs typeface="Times New Roman" pitchFamily="18" charset="0"/>
            </a:endParaRP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processes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ElectronIonisation</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setModel</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StandardModel</a:t>
            </a:r>
            <a:r>
              <a:rPr lang="pl-PL" sz="2300" dirty="0" smtClean="0">
                <a:latin typeface="Times New Roman" pitchFamily="18" charset="0"/>
                <a:cs typeface="Times New Roman" pitchFamily="18" charset="0"/>
              </a:rPr>
              <a:t> e-</a:t>
            </a: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addProcess</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Bremsstrahlung</a:t>
            </a:r>
            <a:endParaRPr lang="pl-PL" sz="2300" dirty="0" smtClean="0">
              <a:latin typeface="Times New Roman" pitchFamily="18" charset="0"/>
              <a:cs typeface="Times New Roman" pitchFamily="18" charset="0"/>
            </a:endParaRP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processes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Bremsstrahlung</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setModel</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StandardModel</a:t>
            </a:r>
            <a:r>
              <a:rPr lang="pl-PL" sz="2300" dirty="0" smtClean="0">
                <a:latin typeface="Times New Roman" pitchFamily="18" charset="0"/>
                <a:cs typeface="Times New Roman" pitchFamily="18" charset="0"/>
              </a:rPr>
              <a:t> e-</a:t>
            </a:r>
          </a:p>
          <a:p>
            <a:pPr>
              <a:buNone/>
            </a:pP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gate</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physics</a:t>
            </a:r>
            <a:r>
              <a:rPr lang="pl-PL" sz="2300" dirty="0" smtClean="0">
                <a:latin typeface="Times New Roman" pitchFamily="18" charset="0"/>
                <a:cs typeface="Times New Roman" pitchFamily="18" charset="0"/>
              </a:rPr>
              <a:t>/</a:t>
            </a:r>
            <a:r>
              <a:rPr lang="pl-PL" sz="2300" dirty="0" err="1" smtClean="0">
                <a:latin typeface="Times New Roman" pitchFamily="18" charset="0"/>
                <a:cs typeface="Times New Roman" pitchFamily="18" charset="0"/>
              </a:rPr>
              <a:t>addProcess</a:t>
            </a:r>
            <a:r>
              <a:rPr lang="pl-PL" sz="2300" dirty="0" smtClean="0">
                <a:latin typeface="Times New Roman" pitchFamily="18" charset="0"/>
                <a:cs typeface="Times New Roman" pitchFamily="18" charset="0"/>
              </a:rPr>
              <a:t> </a:t>
            </a:r>
            <a:r>
              <a:rPr lang="pl-PL" sz="2300" dirty="0" err="1" smtClean="0">
                <a:latin typeface="Times New Roman" pitchFamily="18" charset="0"/>
                <a:cs typeface="Times New Roman" pitchFamily="18" charset="0"/>
              </a:rPr>
              <a:t>eMultipleScattering</a:t>
            </a:r>
            <a:r>
              <a:rPr lang="pl-PL" sz="2300" dirty="0" smtClean="0">
                <a:latin typeface="Times New Roman" pitchFamily="18" charset="0"/>
                <a:cs typeface="Times New Roman" pitchFamily="18" charset="0"/>
              </a:rPr>
              <a:t> 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Ustawienia fizyki (2):</a:t>
            </a:r>
            <a:endParaRPr lang="pl-PL" dirty="0"/>
          </a:p>
        </p:txBody>
      </p:sp>
      <p:sp>
        <p:nvSpPr>
          <p:cNvPr id="3" name="Symbol zastępczy zawartości 2"/>
          <p:cNvSpPr>
            <a:spLocks noGrp="1"/>
          </p:cNvSpPr>
          <p:nvPr>
            <p:ph idx="1"/>
          </p:nvPr>
        </p:nvSpPr>
        <p:spPr/>
        <p:txBody>
          <a:bodyPr/>
          <a:lstStyle/>
          <a:p>
            <a:r>
              <a:rPr lang="pl-PL" dirty="0" smtClean="0">
                <a:latin typeface="Times New Roman" pitchFamily="18" charset="0"/>
                <a:cs typeface="Times New Roman" pitchFamily="18" charset="0"/>
              </a:rPr>
              <a:t>Na wcześniejszych slajdach zostały omówione występujące zjawiska fizyczne i ich modele użyte w podanym kodzie.</a:t>
            </a:r>
          </a:p>
          <a:p>
            <a:r>
              <a:rPr lang="pl-PL" dirty="0" smtClean="0">
                <a:latin typeface="Times New Roman" pitchFamily="18" charset="0"/>
                <a:cs typeface="Times New Roman" pitchFamily="18" charset="0"/>
              </a:rPr>
              <a:t>Aby zainicjalizować te zjawiska należy na końcu kodu dodać ich inicjalizację:</a:t>
            </a:r>
          </a:p>
          <a:p>
            <a:pPr>
              <a:buNone/>
            </a:pPr>
            <a:r>
              <a:rPr lang="pl-PL" sz="2800" dirty="0" smtClean="0">
                <a:latin typeface="Times New Roman" pitchFamily="18" charset="0"/>
                <a:cs typeface="Times New Roman" pitchFamily="18" charset="0"/>
              </a:rPr>
              <a:t>		/</a:t>
            </a:r>
            <a:r>
              <a:rPr lang="pl-PL" sz="2800" dirty="0" err="1" smtClean="0">
                <a:latin typeface="Times New Roman" pitchFamily="18" charset="0"/>
                <a:cs typeface="Times New Roman" pitchFamily="18" charset="0"/>
              </a:rPr>
              <a:t>gate</a:t>
            </a:r>
            <a:r>
              <a:rPr lang="pl-PL" sz="2800" dirty="0" smtClean="0">
                <a:latin typeface="Times New Roman" pitchFamily="18" charset="0"/>
                <a:cs typeface="Times New Roman" pitchFamily="18" charset="0"/>
              </a:rPr>
              <a:t>/</a:t>
            </a:r>
            <a:r>
              <a:rPr lang="pl-PL" sz="2800" dirty="0" err="1" smtClean="0">
                <a:latin typeface="Times New Roman" pitchFamily="18" charset="0"/>
                <a:cs typeface="Times New Roman" pitchFamily="18" charset="0"/>
              </a:rPr>
              <a:t>physics</a:t>
            </a:r>
            <a:r>
              <a:rPr lang="pl-PL" sz="2800" dirty="0" smtClean="0">
                <a:latin typeface="Times New Roman" pitchFamily="18" charset="0"/>
                <a:cs typeface="Times New Roman" pitchFamily="18" charset="0"/>
              </a:rPr>
              <a:t>/</a:t>
            </a:r>
            <a:r>
              <a:rPr lang="pl-PL" sz="2800" dirty="0" err="1" smtClean="0">
                <a:latin typeface="Times New Roman" pitchFamily="18" charset="0"/>
                <a:cs typeface="Times New Roman" pitchFamily="18" charset="0"/>
              </a:rPr>
              <a:t>processList</a:t>
            </a:r>
            <a:r>
              <a:rPr lang="pl-PL" sz="2800" dirty="0" smtClean="0">
                <a:latin typeface="Times New Roman" pitchFamily="18" charset="0"/>
                <a:cs typeface="Times New Roman" pitchFamily="18" charset="0"/>
              </a:rPr>
              <a:t> </a:t>
            </a:r>
            <a:r>
              <a:rPr lang="pl-PL" sz="2800" dirty="0" err="1" smtClean="0">
                <a:latin typeface="Times New Roman" pitchFamily="18" charset="0"/>
                <a:cs typeface="Times New Roman" pitchFamily="18" charset="0"/>
              </a:rPr>
              <a:t>Enabled</a:t>
            </a:r>
            <a:endParaRPr lang="pl-PL" sz="2800" dirty="0" smtClean="0">
              <a:latin typeface="Times New Roman" pitchFamily="18" charset="0"/>
              <a:cs typeface="Times New Roman" pitchFamily="18" charset="0"/>
            </a:endParaRPr>
          </a:p>
          <a:p>
            <a:pPr>
              <a:buNone/>
            </a:pPr>
            <a:r>
              <a:rPr lang="pl-PL" sz="2800" dirty="0" smtClean="0">
                <a:latin typeface="Times New Roman" pitchFamily="18" charset="0"/>
                <a:cs typeface="Times New Roman" pitchFamily="18" charset="0"/>
              </a:rPr>
              <a:t>		/</a:t>
            </a:r>
            <a:r>
              <a:rPr lang="pl-PL" sz="2800" dirty="0" err="1" smtClean="0">
                <a:latin typeface="Times New Roman" pitchFamily="18" charset="0"/>
                <a:cs typeface="Times New Roman" pitchFamily="18" charset="0"/>
              </a:rPr>
              <a:t>gate</a:t>
            </a:r>
            <a:r>
              <a:rPr lang="pl-PL" sz="2800" dirty="0" smtClean="0">
                <a:latin typeface="Times New Roman" pitchFamily="18" charset="0"/>
                <a:cs typeface="Times New Roman" pitchFamily="18" charset="0"/>
              </a:rPr>
              <a:t>/</a:t>
            </a:r>
            <a:r>
              <a:rPr lang="pl-PL" sz="2800" dirty="0" err="1" smtClean="0">
                <a:latin typeface="Times New Roman" pitchFamily="18" charset="0"/>
                <a:cs typeface="Times New Roman" pitchFamily="18" charset="0"/>
              </a:rPr>
              <a:t>physics</a:t>
            </a:r>
            <a:r>
              <a:rPr lang="pl-PL" sz="2800" dirty="0" smtClean="0">
                <a:latin typeface="Times New Roman" pitchFamily="18" charset="0"/>
                <a:cs typeface="Times New Roman" pitchFamily="18" charset="0"/>
              </a:rPr>
              <a:t>/</a:t>
            </a:r>
            <a:r>
              <a:rPr lang="pl-PL" sz="2800" dirty="0" err="1" smtClean="0">
                <a:latin typeface="Times New Roman" pitchFamily="18" charset="0"/>
                <a:cs typeface="Times New Roman" pitchFamily="18" charset="0"/>
              </a:rPr>
              <a:t>processList</a:t>
            </a:r>
            <a:r>
              <a:rPr lang="pl-PL" sz="2800" dirty="0" smtClean="0">
                <a:latin typeface="Times New Roman" pitchFamily="18" charset="0"/>
                <a:cs typeface="Times New Roman" pitchFamily="18" charset="0"/>
              </a:rPr>
              <a:t> </a:t>
            </a:r>
            <a:r>
              <a:rPr lang="pl-PL" sz="2800" dirty="0" err="1" smtClean="0">
                <a:latin typeface="Times New Roman" pitchFamily="18" charset="0"/>
                <a:cs typeface="Times New Roman" pitchFamily="18" charset="0"/>
              </a:rPr>
              <a:t>Initialized</a:t>
            </a:r>
            <a:endParaRPr lang="pl-PL" sz="2800" dirty="0" smtClean="0">
              <a:latin typeface="Times New Roman" pitchFamily="18" charset="0"/>
              <a:cs typeface="Times New Roman" pitchFamily="18" charset="0"/>
            </a:endParaRPr>
          </a:p>
          <a:p>
            <a:endParaRPr lang="pl-PL"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052736"/>
            <a:ext cx="8229600" cy="1143000"/>
          </a:xfrm>
        </p:spPr>
        <p:txBody>
          <a:bodyPr>
            <a:normAutofit fontScale="90000"/>
          </a:bodyPr>
          <a:lstStyle/>
          <a:p>
            <a:r>
              <a:rPr lang="pl-PL" dirty="0" smtClean="0">
                <a:latin typeface="Times New Roman" pitchFamily="18" charset="0"/>
                <a:cs typeface="Times New Roman" pitchFamily="18" charset="0"/>
              </a:rPr>
              <a:t>CUTS – ograniczenie występujących zjawisk fizycznych</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996952"/>
            <a:ext cx="8229600" cy="3327648"/>
          </a:xfrm>
        </p:spPr>
        <p:txBody>
          <a:bodyPr/>
          <a:lstStyle/>
          <a:p>
            <a:r>
              <a:rPr lang="pl-PL" dirty="0" smtClean="0">
                <a:latin typeface="Times New Roman" pitchFamily="18" charset="0"/>
                <a:cs typeface="Times New Roman" pitchFamily="18" charset="0"/>
              </a:rPr>
              <a:t>By ograniczyć zasięg zjawisk należy dodać kod (raz ich zasięg): </a:t>
            </a:r>
          </a:p>
          <a:p>
            <a:pPr>
              <a:buNone/>
            </a:pPr>
            <a:r>
              <a:rPr lang="pl-PL"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/gate/physics/Gamma/</a:t>
            </a:r>
            <a:r>
              <a:rPr lang="en-US" sz="2400" dirty="0" err="1" smtClean="0">
                <a:latin typeface="Times New Roman" pitchFamily="18" charset="0"/>
                <a:cs typeface="Times New Roman" pitchFamily="18" charset="0"/>
              </a:rPr>
              <a:t>SetCutInRegion</a:t>
            </a:r>
            <a:r>
              <a:rPr lang="en-US" sz="2400" dirty="0" smtClean="0">
                <a:latin typeface="Times New Roman" pitchFamily="18" charset="0"/>
                <a:cs typeface="Times New Roman" pitchFamily="18" charset="0"/>
              </a:rPr>
              <a:t> </a:t>
            </a:r>
            <a:r>
              <a:rPr lang="pl-PL"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SPECThead</a:t>
            </a:r>
            <a:r>
              <a:rPr lang="en-US" sz="2400" dirty="0" smtClean="0">
                <a:latin typeface="Times New Roman" pitchFamily="18" charset="0"/>
                <a:cs typeface="Times New Roman" pitchFamily="18" charset="0"/>
              </a:rPr>
              <a:t> 0.1 cm</a:t>
            </a:r>
            <a:endParaRPr lang="pl-PL" sz="2400" dirty="0" smtClean="0">
              <a:latin typeface="Times New Roman" pitchFamily="18" charset="0"/>
              <a:cs typeface="Times New Roman" pitchFamily="18" charset="0"/>
            </a:endParaRPr>
          </a:p>
          <a:p>
            <a:pPr>
              <a:buNone/>
            </a:pPr>
            <a:r>
              <a:rPr lang="pl-PL"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/gate/physics/Electron/</a:t>
            </a:r>
            <a:r>
              <a:rPr lang="en-US" sz="2400" dirty="0" err="1" smtClean="0">
                <a:latin typeface="Times New Roman" pitchFamily="18" charset="0"/>
                <a:cs typeface="Times New Roman" pitchFamily="18" charset="0"/>
              </a:rPr>
              <a:t>SetCutInRegio</a:t>
            </a:r>
            <a:r>
              <a:rPr lang="pl-PL" sz="2400" dirty="0" smtClean="0">
                <a:latin typeface="Times New Roman" pitchFamily="18" charset="0"/>
                <a:cs typeface="Times New Roman" pitchFamily="18" charset="0"/>
              </a:rPr>
              <a:t>n    </a:t>
            </a:r>
            <a:r>
              <a:rPr lang="en-US" sz="2400" dirty="0" err="1" smtClean="0">
                <a:latin typeface="Times New Roman" pitchFamily="18" charset="0"/>
                <a:cs typeface="Times New Roman" pitchFamily="18" charset="0"/>
              </a:rPr>
              <a:t>SPECThead</a:t>
            </a:r>
            <a:r>
              <a:rPr lang="en-US" sz="2400" dirty="0" smtClean="0">
                <a:latin typeface="Times New Roman" pitchFamily="18" charset="0"/>
                <a:cs typeface="Times New Roman" pitchFamily="18" charset="0"/>
              </a:rPr>
              <a:t> 1.0 cm</a:t>
            </a:r>
            <a:endParaRPr lang="pl-PL" sz="2400"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Inicjalizacja:</a:t>
            </a:r>
            <a:endParaRPr lang="pl-PL" dirty="0"/>
          </a:p>
        </p:txBody>
      </p:sp>
      <p:sp>
        <p:nvSpPr>
          <p:cNvPr id="3" name="Symbol zastępczy zawartości 2"/>
          <p:cNvSpPr>
            <a:spLocks noGrp="1"/>
          </p:cNvSpPr>
          <p:nvPr>
            <p:ph idx="1"/>
          </p:nvPr>
        </p:nvSpPr>
        <p:spPr/>
        <p:txBody>
          <a:bodyPr>
            <a:normAutofit fontScale="92500"/>
          </a:bodyPr>
          <a:lstStyle/>
          <a:p>
            <a:r>
              <a:rPr lang="pl-PL" dirty="0" smtClean="0"/>
              <a:t>/</a:t>
            </a:r>
            <a:r>
              <a:rPr lang="pl-PL" dirty="0" err="1" smtClean="0"/>
              <a:t>gate</a:t>
            </a:r>
            <a:r>
              <a:rPr lang="pl-PL" dirty="0" smtClean="0"/>
              <a:t>/run/</a:t>
            </a:r>
            <a:r>
              <a:rPr lang="pl-PL" dirty="0" err="1" smtClean="0"/>
              <a:t>initialize</a:t>
            </a:r>
            <a:endParaRPr lang="pl-PL" dirty="0" smtClean="0"/>
          </a:p>
          <a:p>
            <a:r>
              <a:rPr lang="pl-PL" dirty="0" smtClean="0"/>
              <a:t>Tworzymy skrypt </a:t>
            </a:r>
            <a:r>
              <a:rPr lang="pl-PL" dirty="0" err="1" smtClean="0"/>
              <a:t>secondPart.mac</a:t>
            </a:r>
            <a:r>
              <a:rPr lang="pl-PL" dirty="0" smtClean="0"/>
              <a:t>, gdzie umieszczamy kod:</a:t>
            </a:r>
          </a:p>
          <a:p>
            <a:pPr>
              <a:buNone/>
            </a:pPr>
            <a:r>
              <a:rPr lang="pl-PL" dirty="0" smtClean="0"/>
              <a:t>	/</a:t>
            </a:r>
            <a:r>
              <a:rPr lang="pl-PL" dirty="0" err="1" smtClean="0"/>
              <a:t>control</a:t>
            </a:r>
            <a:r>
              <a:rPr lang="pl-PL" dirty="0" smtClean="0"/>
              <a:t>/</a:t>
            </a:r>
            <a:r>
              <a:rPr lang="pl-PL" dirty="0" err="1" smtClean="0"/>
              <a:t>execute</a:t>
            </a:r>
            <a:r>
              <a:rPr lang="pl-PL" dirty="0" smtClean="0"/>
              <a:t> </a:t>
            </a:r>
            <a:r>
              <a:rPr lang="pl-PL" dirty="0" err="1" smtClean="0"/>
              <a:t>MoveVisu.mac</a:t>
            </a:r>
            <a:r>
              <a:rPr lang="pl-PL" dirty="0" smtClean="0"/>
              <a:t> , czyli ustawiamy 16 uruchomień, w celu dokładniejszej analizy danych (bardzo długi czas oczekiwania na wynik) dlatego w prezentacji tej ustawione zastało pojedyncze uruchomienie symulacji.</a:t>
            </a:r>
          </a:p>
          <a:p>
            <a:r>
              <a:rPr lang="pl-PL" dirty="0" smtClean="0"/>
              <a:t>W tym celu umieszczamy w pliku </a:t>
            </a:r>
            <a:r>
              <a:rPr lang="pl-PL" dirty="0" err="1" smtClean="0"/>
              <a:t>MoveVisu.mac</a:t>
            </a:r>
            <a:r>
              <a:rPr lang="pl-PL" dirty="0" smtClean="0"/>
              <a:t> kod:</a:t>
            </a:r>
          </a:p>
          <a:p>
            <a:pPr>
              <a:buNone/>
            </a:pPr>
            <a:r>
              <a:rPr lang="pl-PL" dirty="0" smtClean="0"/>
              <a:t>	/</a:t>
            </a:r>
            <a:r>
              <a:rPr lang="pl-PL" dirty="0" err="1" smtClean="0"/>
              <a:t>gate</a:t>
            </a:r>
            <a:r>
              <a:rPr lang="pl-PL" dirty="0" smtClean="0"/>
              <a:t>/timing/</a:t>
            </a:r>
            <a:r>
              <a:rPr lang="pl-PL" dirty="0" err="1" smtClean="0"/>
              <a:t>setTime</a:t>
            </a:r>
            <a:r>
              <a:rPr lang="pl-PL" dirty="0" smtClean="0"/>
              <a:t> 0. s</a:t>
            </a:r>
          </a:p>
          <a:p>
            <a:pPr>
              <a:buNone/>
            </a:pPr>
            <a:r>
              <a:rPr lang="pl-PL" dirty="0" smtClean="0"/>
              <a:t>	/</a:t>
            </a:r>
            <a:r>
              <a:rPr lang="pl-PL" dirty="0" err="1" smtClean="0"/>
              <a:t>gate</a:t>
            </a:r>
            <a:r>
              <a:rPr lang="pl-PL" dirty="0" smtClean="0"/>
              <a:t>/timing/</a:t>
            </a:r>
            <a:r>
              <a:rPr lang="pl-PL" dirty="0" err="1" smtClean="0"/>
              <a:t>setTime</a:t>
            </a:r>
            <a:r>
              <a:rPr lang="pl-PL" dirty="0" smtClean="0"/>
              <a:t> 37.5 s</a:t>
            </a:r>
            <a:endParaRPr lang="pl-PL"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76672"/>
            <a:ext cx="8229600" cy="1143000"/>
          </a:xfrm>
        </p:spPr>
        <p:txBody>
          <a:bodyPr/>
          <a:lstStyle/>
          <a:p>
            <a:r>
              <a:rPr lang="pl-PL" dirty="0" smtClean="0">
                <a:latin typeface="Times New Roman" pitchFamily="18" charset="0"/>
                <a:cs typeface="Times New Roman" pitchFamily="18" charset="0"/>
              </a:rPr>
              <a:t>Ustawianie danych źródła: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1700808"/>
            <a:ext cx="8229600" cy="4623792"/>
          </a:xfrm>
        </p:spPr>
        <p:txBody>
          <a:bodyPr>
            <a:noAutofit/>
          </a:bodyPr>
          <a:lstStyle/>
          <a:p>
            <a:pPr>
              <a:buFont typeface="Arial" pitchFamily="34" charset="0"/>
              <a:buChar char="•"/>
            </a:pPr>
            <a:r>
              <a:rPr lang="pl-PL" dirty="0" smtClean="0">
                <a:latin typeface="Times New Roman" pitchFamily="18" charset="0"/>
                <a:cs typeface="Times New Roman" pitchFamily="18" charset="0"/>
              </a:rPr>
              <a:t>Czyli ustawienie kształtu, położenia, emitowanego promieniowania oraz aktywności</a:t>
            </a:r>
          </a:p>
          <a:p>
            <a:pPr>
              <a:buNone/>
            </a:pPr>
            <a:r>
              <a:rPr lang="pl-PL" dirty="0" smtClean="0">
                <a:latin typeface="Times New Roman" pitchFamily="18" charset="0"/>
                <a:cs typeface="Times New Roman" pitchFamily="18" charset="0"/>
              </a:rPr>
              <a:t>	</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addSource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type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Volume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shape</a:t>
            </a:r>
            <a:r>
              <a:rPr lang="pl-PL" sz="2400" dirty="0" smtClean="0">
                <a:latin typeface="Times New Roman" pitchFamily="18" charset="0"/>
                <a:cs typeface="Times New Roman" pitchFamily="18" charset="0"/>
              </a:rPr>
              <a:t> Cylinder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/radius 2.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halfz</a:t>
            </a:r>
            <a:r>
              <a:rPr lang="pl-PL" sz="2400" dirty="0" smtClean="0">
                <a:latin typeface="Times New Roman" pitchFamily="18" charset="0"/>
                <a:cs typeface="Times New Roman" pitchFamily="18" charset="0"/>
              </a:rPr>
              <a:t> 14.5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gps/centr</a:t>
            </a:r>
            <a:r>
              <a:rPr lang="pl-PL" sz="2400" dirty="0" smtClean="0">
                <a:latin typeface="Times New Roman" pitchFamily="18" charset="0"/>
                <a:cs typeface="Times New Roman" pitchFamily="18" charset="0"/>
              </a:rPr>
              <a:t>e 0. 0. 0. cm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particle</a:t>
            </a:r>
            <a:r>
              <a:rPr lang="pl-PL" sz="2400" dirty="0" smtClean="0">
                <a:latin typeface="Times New Roman" pitchFamily="18" charset="0"/>
                <a:cs typeface="Times New Roman" pitchFamily="18" charset="0"/>
              </a:rPr>
              <a:t> gamma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/energy 140. </a:t>
            </a:r>
            <a:r>
              <a:rPr lang="pl-PL" sz="2400" dirty="0" err="1" smtClean="0">
                <a:latin typeface="Times New Roman" pitchFamily="18" charset="0"/>
                <a:cs typeface="Times New Roman" pitchFamily="18" charset="0"/>
              </a:rPr>
              <a:t>keV</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setActivity</a:t>
            </a:r>
            <a:r>
              <a:rPr lang="pl-PL" sz="2400" dirty="0" smtClean="0">
                <a:latin typeface="Times New Roman" pitchFamily="18" charset="0"/>
                <a:cs typeface="Times New Roman" pitchFamily="18" charset="0"/>
              </a:rPr>
              <a:t> 30000. Bq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angtype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iso</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SourceConfinement</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gps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confine</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movsource</a:t>
            </a:r>
            <a:endParaRPr lang="pl-PL"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052736"/>
            <a:ext cx="8229600" cy="1143000"/>
          </a:xfrm>
        </p:spPr>
        <p:txBody>
          <a:bodyPr>
            <a:noAutofit/>
          </a:bodyPr>
          <a:lstStyle/>
          <a:p>
            <a:r>
              <a:rPr lang="pl-PL" sz="4800" dirty="0" smtClean="0">
                <a:latin typeface="Times New Roman" pitchFamily="18" charset="0"/>
                <a:cs typeface="Times New Roman" pitchFamily="18" charset="0"/>
              </a:rPr>
              <a:t>Rozkład wiązki w fantomie wodnym </a:t>
            </a:r>
            <a:endParaRPr lang="pl-PL" sz="4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843808" y="2276871"/>
            <a:ext cx="3600400" cy="3965305"/>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Dodatkowe ustawienia: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179512" y="1935480"/>
            <a:ext cx="8964488" cy="4389120"/>
          </a:xfrm>
        </p:spPr>
        <p:txBody>
          <a:bodyPr>
            <a:normAutofit/>
          </a:bodyPr>
          <a:lstStyle/>
          <a:p>
            <a:pPr>
              <a:buNone/>
            </a:pP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adder</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blurring</a:t>
            </a:r>
            <a:r>
              <a:rPr lang="pl-PL" sz="2400" dirty="0" smtClean="0">
                <a:latin typeface="Times New Roman" pitchFamily="18" charset="0"/>
                <a:cs typeface="Times New Roman" pitchFamily="18" charset="0"/>
              </a:rPr>
              <a:t>  </a:t>
            </a:r>
          </a:p>
          <a:p>
            <a:pPr>
              <a:buNone/>
            </a:pP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blurring</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setResolution</a:t>
            </a:r>
            <a:r>
              <a:rPr lang="pl-PL" sz="2400" dirty="0" smtClean="0">
                <a:latin typeface="Times New Roman" pitchFamily="18" charset="0"/>
                <a:cs typeface="Times New Roman" pitchFamily="18" charset="0"/>
              </a:rPr>
              <a:t> 0.10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blurring</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setEnergyOfReference</a:t>
            </a:r>
            <a:r>
              <a:rPr lang="pl-PL" sz="2400" dirty="0" smtClean="0">
                <a:latin typeface="Times New Roman" pitchFamily="18" charset="0"/>
                <a:cs typeface="Times New Roman" pitchFamily="18" charset="0"/>
              </a:rPr>
              <a:t> 140. </a:t>
            </a:r>
            <a:r>
              <a:rPr lang="pl-PL" sz="2400" dirty="0" err="1" smtClean="0">
                <a:latin typeface="Times New Roman" pitchFamily="18" charset="0"/>
                <a:cs typeface="Times New Roman" pitchFamily="18" charset="0"/>
              </a:rPr>
              <a:t>keV</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spblurring</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spblurring</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setSpresolution</a:t>
            </a:r>
            <a:r>
              <a:rPr lang="pl-PL" sz="2400" dirty="0" smtClean="0">
                <a:latin typeface="Times New Roman" pitchFamily="18" charset="0"/>
                <a:cs typeface="Times New Roman" pitchFamily="18" charset="0"/>
              </a:rPr>
              <a:t> 2.0 mm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spblurring</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verbose</a:t>
            </a:r>
            <a:r>
              <a:rPr lang="pl-PL" sz="2400" dirty="0" smtClean="0">
                <a:latin typeface="Times New Roman" pitchFamily="18" charset="0"/>
                <a:cs typeface="Times New Roman" pitchFamily="18" charset="0"/>
              </a:rPr>
              <a:t> 0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thresholder</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thresholder</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setThreshold</a:t>
            </a:r>
            <a:r>
              <a:rPr lang="pl-PL" sz="2400" dirty="0" smtClean="0">
                <a:latin typeface="Times New Roman" pitchFamily="18" charset="0"/>
                <a:cs typeface="Times New Roman" pitchFamily="18" charset="0"/>
              </a:rPr>
              <a:t> 20. </a:t>
            </a:r>
            <a:r>
              <a:rPr lang="pl-PL" sz="2400" dirty="0" err="1" smtClean="0">
                <a:latin typeface="Times New Roman" pitchFamily="18" charset="0"/>
                <a:cs typeface="Times New Roman" pitchFamily="18" charset="0"/>
              </a:rPr>
              <a:t>keV</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/insert </a:t>
            </a:r>
            <a:r>
              <a:rPr lang="pl-PL" sz="2400" dirty="0" err="1" smtClean="0">
                <a:latin typeface="Times New Roman" pitchFamily="18" charset="0"/>
                <a:cs typeface="Times New Roman" pitchFamily="18" charset="0"/>
              </a:rPr>
              <a:t>upholder</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gate</a:t>
            </a:r>
            <a:r>
              <a:rPr lang="pl-PL" sz="2400" dirty="0" smtClean="0">
                <a:latin typeface="Times New Roman" pitchFamily="18" charset="0"/>
                <a:cs typeface="Times New Roman" pitchFamily="18" charset="0"/>
              </a:rPr>
              <a:t>/digitizer/</a:t>
            </a:r>
            <a:r>
              <a:rPr lang="pl-PL" sz="2400" dirty="0" err="1" smtClean="0">
                <a:latin typeface="Times New Roman" pitchFamily="18" charset="0"/>
                <a:cs typeface="Times New Roman" pitchFamily="18" charset="0"/>
              </a:rPr>
              <a:t>Singles</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upholder</a:t>
            </a:r>
            <a:r>
              <a:rPr lang="pl-PL" sz="2400" dirty="0" smtClean="0">
                <a:latin typeface="Times New Roman" pitchFamily="18" charset="0"/>
                <a:cs typeface="Times New Roman" pitchFamily="18" charset="0"/>
              </a:rPr>
              <a:t>/</a:t>
            </a:r>
            <a:r>
              <a:rPr lang="pl-PL" sz="2400" dirty="0" err="1" smtClean="0">
                <a:latin typeface="Times New Roman" pitchFamily="18" charset="0"/>
                <a:cs typeface="Times New Roman" pitchFamily="18" charset="0"/>
              </a:rPr>
              <a:t>setUphold</a:t>
            </a:r>
            <a:r>
              <a:rPr lang="pl-PL" sz="2400" dirty="0" smtClean="0">
                <a:latin typeface="Times New Roman" pitchFamily="18" charset="0"/>
                <a:cs typeface="Times New Roman" pitchFamily="18" charset="0"/>
              </a:rPr>
              <a:t> 190. </a:t>
            </a:r>
            <a:r>
              <a:rPr lang="pl-PL" sz="2400" dirty="0" err="1" smtClean="0">
                <a:latin typeface="Times New Roman" pitchFamily="18" charset="0"/>
                <a:cs typeface="Times New Roman" pitchFamily="18" charset="0"/>
              </a:rPr>
              <a:t>keV</a:t>
            </a:r>
            <a:endParaRPr lang="pl-PL" sz="240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Tworzenie pliku </a:t>
            </a:r>
            <a:r>
              <a:rPr lang="pl-PL" dirty="0" err="1" smtClean="0"/>
              <a:t>.roo</a:t>
            </a:r>
            <a:r>
              <a:rPr lang="pl-PL" dirty="0" smtClean="0"/>
              <a:t>t</a:t>
            </a:r>
            <a:endParaRPr lang="pl-PL" dirty="0"/>
          </a:p>
        </p:txBody>
      </p:sp>
      <p:sp>
        <p:nvSpPr>
          <p:cNvPr id="3" name="Symbol zastępczy zawartości 2"/>
          <p:cNvSpPr>
            <a:spLocks noGrp="1"/>
          </p:cNvSpPr>
          <p:nvPr>
            <p:ph idx="1"/>
          </p:nvPr>
        </p:nvSpPr>
        <p:spPr/>
        <p:txBody>
          <a:bodyPr/>
          <a:lstStyle/>
          <a:p>
            <a:pPr>
              <a:buNone/>
            </a:pPr>
            <a:r>
              <a:rPr lang="pl-PL" dirty="0" smtClean="0"/>
              <a:t>	</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enable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setFileName</a:t>
            </a:r>
            <a:r>
              <a:rPr lang="pl-PL" dirty="0" smtClean="0">
                <a:latin typeface="Times New Roman" pitchFamily="18" charset="0"/>
                <a:cs typeface="Times New Roman" pitchFamily="18" charset="0"/>
              </a:rPr>
              <a:t> nazwa </a:t>
            </a: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setRootSinglesAdderFlag</a:t>
            </a:r>
            <a:r>
              <a:rPr lang="pl-PL" dirty="0" smtClean="0">
                <a:latin typeface="Times New Roman" pitchFamily="18" charset="0"/>
                <a:cs typeface="Times New Roman" pitchFamily="18" charset="0"/>
              </a:rPr>
              <a:t> 1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setRootSinglesBlurringFlag</a:t>
            </a:r>
            <a:r>
              <a:rPr lang="pl-PL" dirty="0" smtClean="0">
                <a:latin typeface="Times New Roman" pitchFamily="18" charset="0"/>
                <a:cs typeface="Times New Roman" pitchFamily="18" charset="0"/>
              </a:rPr>
              <a:t> 1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setRootSinglesSpblurringFlag</a:t>
            </a:r>
            <a:r>
              <a:rPr lang="pl-PL" dirty="0" smtClean="0">
                <a:latin typeface="Times New Roman" pitchFamily="18" charset="0"/>
                <a:cs typeface="Times New Roman" pitchFamily="18" charset="0"/>
              </a:rPr>
              <a:t> 1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setRootSinglesThresholderFlag</a:t>
            </a:r>
            <a:r>
              <a:rPr lang="pl-PL" dirty="0" smtClean="0">
                <a:latin typeface="Times New Roman" pitchFamily="18" charset="0"/>
                <a:cs typeface="Times New Roman" pitchFamily="18" charset="0"/>
              </a:rPr>
              <a:t> 1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output/roo</a:t>
            </a:r>
            <a:r>
              <a:rPr lang="pl-PL" dirty="0" smtClean="0">
                <a:latin typeface="Times New Roman" pitchFamily="18" charset="0"/>
                <a:cs typeface="Times New Roman" pitchFamily="18" charset="0"/>
              </a:rPr>
              <a:t>t/</a:t>
            </a:r>
            <a:r>
              <a:rPr lang="pl-PL" dirty="0" err="1" smtClean="0">
                <a:latin typeface="Times New Roman" pitchFamily="18" charset="0"/>
                <a:cs typeface="Times New Roman" pitchFamily="18" charset="0"/>
              </a:rPr>
              <a:t>setRootSinglesUpholderFlag</a:t>
            </a:r>
            <a:r>
              <a:rPr lang="pl-PL" dirty="0" smtClean="0">
                <a:latin typeface="Times New Roman" pitchFamily="18" charset="0"/>
                <a:cs typeface="Times New Roman" pitchFamily="18" charset="0"/>
              </a:rPr>
              <a:t> 1</a:t>
            </a:r>
          </a:p>
          <a:p>
            <a:r>
              <a:rPr lang="pl-PL" dirty="0" smtClean="0">
                <a:latin typeface="Times New Roman" pitchFamily="18" charset="0"/>
                <a:cs typeface="Times New Roman" pitchFamily="18" charset="0"/>
              </a:rPr>
              <a:t>Utworzony plik </a:t>
            </a:r>
            <a:r>
              <a:rPr lang="pl-PL" dirty="0" err="1" smtClean="0">
                <a:latin typeface="Times New Roman" pitchFamily="18" charset="0"/>
                <a:cs typeface="Times New Roman" pitchFamily="18" charset="0"/>
              </a:rPr>
              <a:t>nazwa.root</a:t>
            </a:r>
            <a:r>
              <a:rPr lang="pl-PL" dirty="0" smtClean="0">
                <a:latin typeface="Times New Roman" pitchFamily="18" charset="0"/>
                <a:cs typeface="Times New Roman" pitchFamily="18" charset="0"/>
              </a:rPr>
              <a:t> otwieramy przy użyciu konsoli, gdzie wpisujemy </a:t>
            </a:r>
            <a:r>
              <a:rPr lang="pl-PL" dirty="0" err="1" smtClean="0">
                <a:latin typeface="Times New Roman" pitchFamily="18" charset="0"/>
                <a:cs typeface="Times New Roman" pitchFamily="18" charset="0"/>
              </a:rPr>
              <a:t>root</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Aby otworzyć </a:t>
            </a:r>
            <a:r>
              <a:rPr lang="pl-PL" dirty="0" err="1" smtClean="0">
                <a:latin typeface="Times New Roman" pitchFamily="18" charset="0"/>
                <a:cs typeface="Times New Roman" pitchFamily="18" charset="0"/>
              </a:rPr>
              <a:t>root</a:t>
            </a:r>
            <a:r>
              <a:rPr lang="pl-PL" dirty="0" smtClean="0">
                <a:latin typeface="Times New Roman" pitchFamily="18" charset="0"/>
                <a:cs typeface="Times New Roman" pitchFamily="18" charset="0"/>
              </a:rPr>
              <a:t> wpisujemy w konsoli </a:t>
            </a:r>
            <a:r>
              <a:rPr lang="pl-PL" dirty="0" err="1" smtClean="0">
                <a:latin typeface="Times New Roman" pitchFamily="18" charset="0"/>
                <a:cs typeface="Times New Roman" pitchFamily="18" charset="0"/>
              </a:rPr>
              <a:t>NewTbrowser</a:t>
            </a:r>
            <a:endParaRPr lang="pl-PL"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052736"/>
            <a:ext cx="8229600" cy="1143000"/>
          </a:xfrm>
        </p:spPr>
        <p:txBody>
          <a:bodyPr>
            <a:normAutofit fontScale="90000"/>
          </a:bodyPr>
          <a:lstStyle/>
          <a:p>
            <a:r>
              <a:rPr lang="pl-PL" dirty="0" smtClean="0"/>
              <a:t>Ustawianie liczb losowych przy pomocy funkcji RANDOM</a:t>
            </a:r>
            <a:endParaRPr lang="pl-PL" dirty="0"/>
          </a:p>
        </p:txBody>
      </p:sp>
      <p:sp>
        <p:nvSpPr>
          <p:cNvPr id="3" name="Symbol zastępczy zawartości 2"/>
          <p:cNvSpPr>
            <a:spLocks noGrp="1"/>
          </p:cNvSpPr>
          <p:nvPr>
            <p:ph idx="1"/>
          </p:nvPr>
        </p:nvSpPr>
        <p:spPr>
          <a:xfrm>
            <a:off x="457200" y="2636912"/>
            <a:ext cx="8229600" cy="3687688"/>
          </a:xfrm>
        </p:spPr>
        <p:txBody>
          <a:bodyPr/>
          <a:lstStyle/>
          <a:p>
            <a:pPr>
              <a:buNone/>
            </a:pPr>
            <a:r>
              <a:rPr lang="pl-PL" dirty="0" smtClean="0"/>
              <a:t>/</a:t>
            </a:r>
            <a:r>
              <a:rPr lang="pl-PL" dirty="0" err="1" smtClean="0"/>
              <a:t>gate</a:t>
            </a:r>
            <a:r>
              <a:rPr lang="pl-PL" dirty="0" smtClean="0"/>
              <a:t>/random/</a:t>
            </a:r>
            <a:r>
              <a:rPr lang="pl-PL" dirty="0" err="1" smtClean="0"/>
              <a:t>setEngineName</a:t>
            </a:r>
            <a:r>
              <a:rPr lang="pl-PL" dirty="0" smtClean="0"/>
              <a:t> Ranlux64</a:t>
            </a:r>
          </a:p>
          <a:p>
            <a:pPr>
              <a:buNone/>
            </a:pPr>
            <a:r>
              <a:rPr lang="pl-PL" dirty="0" smtClean="0"/>
              <a:t>/</a:t>
            </a:r>
            <a:r>
              <a:rPr lang="pl-PL" dirty="0" err="1" smtClean="0"/>
              <a:t>gate</a:t>
            </a:r>
            <a:r>
              <a:rPr lang="pl-PL" dirty="0" smtClean="0"/>
              <a:t>/random/</a:t>
            </a:r>
            <a:r>
              <a:rPr lang="pl-PL" dirty="0" err="1" smtClean="0"/>
              <a:t>setEngineSeed</a:t>
            </a:r>
            <a:r>
              <a:rPr lang="pl-PL" dirty="0" smtClean="0"/>
              <a:t> 123456789</a:t>
            </a:r>
          </a:p>
          <a:p>
            <a:pPr>
              <a:buNone/>
            </a:pPr>
            <a:r>
              <a:rPr lang="pl-PL" dirty="0" smtClean="0"/>
              <a:t>/</a:t>
            </a:r>
            <a:r>
              <a:rPr lang="pl-PL" dirty="0" err="1" smtClean="0"/>
              <a:t>gate</a:t>
            </a:r>
            <a:r>
              <a:rPr lang="pl-PL" dirty="0" smtClean="0"/>
              <a:t>/random/</a:t>
            </a:r>
            <a:r>
              <a:rPr lang="pl-PL" dirty="0" err="1" smtClean="0"/>
              <a:t>verbose</a:t>
            </a:r>
            <a:r>
              <a:rPr lang="pl-PL" dirty="0" smtClean="0"/>
              <a:t> 1</a:t>
            </a:r>
            <a:endParaRPr lang="pl-PL"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Tworzenie projekcji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enable</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setFileName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YourProjection</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pixelSizeX</a:t>
            </a:r>
            <a:r>
              <a:rPr lang="pl-PL" dirty="0" smtClean="0">
                <a:latin typeface="Times New Roman" pitchFamily="18" charset="0"/>
                <a:cs typeface="Times New Roman" pitchFamily="18" charset="0"/>
              </a:rPr>
              <a:t> 0.904 mm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pixelSizeY</a:t>
            </a:r>
            <a:r>
              <a:rPr lang="pl-PL" dirty="0" smtClean="0">
                <a:latin typeface="Times New Roman" pitchFamily="18" charset="0"/>
                <a:cs typeface="Times New Roman" pitchFamily="18" charset="0"/>
              </a:rPr>
              <a:t> 0.904 mm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pixelNumberX</a:t>
            </a:r>
            <a:r>
              <a:rPr lang="pl-PL" dirty="0" smtClean="0">
                <a:latin typeface="Times New Roman" pitchFamily="18" charset="0"/>
                <a:cs typeface="Times New Roman" pitchFamily="18" charset="0"/>
              </a:rPr>
              <a:t> 128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pixelNumberY</a:t>
            </a:r>
            <a:r>
              <a:rPr lang="pl-PL" dirty="0" smtClean="0">
                <a:latin typeface="Times New Roman" pitchFamily="18" charset="0"/>
                <a:cs typeface="Times New Roman" pitchFamily="18" charset="0"/>
              </a:rPr>
              <a:t> 128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output</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projectionPlane</a:t>
            </a:r>
            <a:r>
              <a:rPr lang="pl-PL" dirty="0" smtClean="0">
                <a:latin typeface="Times New Roman" pitchFamily="18" charset="0"/>
                <a:cs typeface="Times New Roman" pitchFamily="18" charset="0"/>
              </a:rPr>
              <a:t> YZ</a:t>
            </a:r>
            <a:endParaRPr lang="pl-PL"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143000"/>
          </a:xfrm>
        </p:spPr>
        <p:txBody>
          <a:bodyPr>
            <a:normAutofit fontScale="90000"/>
          </a:bodyPr>
          <a:lstStyle/>
          <a:p>
            <a:r>
              <a:rPr lang="pl-PL" dirty="0" smtClean="0">
                <a:latin typeface="Times New Roman" pitchFamily="18" charset="0"/>
                <a:cs typeface="Times New Roman" pitchFamily="18" charset="0"/>
              </a:rPr>
              <a:t>Ustawienie i uruchomienie symulacji:</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2492896"/>
            <a:ext cx="8229600" cy="3615680"/>
          </a:xfrm>
        </p:spPr>
        <p:txBody>
          <a:bodyPr/>
          <a:lstStyle/>
          <a:p>
            <a:pPr>
              <a:buFont typeface="Arial" pitchFamily="34" charset="0"/>
              <a:buChar char="•"/>
            </a:pPr>
            <a:r>
              <a:rPr lang="pl-PL" dirty="0" smtClean="0">
                <a:latin typeface="Times New Roman" pitchFamily="18" charset="0"/>
                <a:cs typeface="Times New Roman" pitchFamily="18" charset="0"/>
              </a:rPr>
              <a:t>Ustawienia czasu symulacji</a:t>
            </a: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application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setTimeSlice</a:t>
            </a:r>
            <a:r>
              <a:rPr lang="pl-PL" dirty="0" smtClean="0">
                <a:latin typeface="Times New Roman" pitchFamily="18" charset="0"/>
                <a:cs typeface="Times New Roman" pitchFamily="18" charset="0"/>
              </a:rPr>
              <a:t>      37.5  s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application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setTimeStart</a:t>
            </a:r>
            <a:r>
              <a:rPr lang="pl-PL" dirty="0" smtClean="0">
                <a:latin typeface="Times New Roman" pitchFamily="18" charset="0"/>
                <a:cs typeface="Times New Roman" pitchFamily="18" charset="0"/>
              </a:rPr>
              <a:t>      0.    s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application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setTimeStop</a:t>
            </a:r>
            <a:r>
              <a:rPr lang="pl-PL" dirty="0" smtClean="0">
                <a:latin typeface="Times New Roman" pitchFamily="18" charset="0"/>
                <a:cs typeface="Times New Roman" pitchFamily="18" charset="0"/>
              </a:rPr>
              <a:t>      37.5 s</a:t>
            </a:r>
          </a:p>
          <a:p>
            <a:pPr>
              <a:buNone/>
            </a:pPr>
            <a:endParaRPr lang="pl-PL" dirty="0" smtClean="0">
              <a:latin typeface="Times New Roman" pitchFamily="18" charset="0"/>
              <a:cs typeface="Times New Roman" pitchFamily="18" charset="0"/>
            </a:endParaRPr>
          </a:p>
          <a:p>
            <a:pPr>
              <a:buFont typeface="Arial" pitchFamily="34" charset="0"/>
              <a:buChar char="•"/>
            </a:pPr>
            <a:r>
              <a:rPr lang="pl-PL" dirty="0" smtClean="0">
                <a:latin typeface="Times New Roman" pitchFamily="18" charset="0"/>
                <a:cs typeface="Times New Roman" pitchFamily="18" charset="0"/>
              </a:rPr>
              <a:t>Uruchomienie symulacji:</a:t>
            </a:r>
          </a:p>
          <a:p>
            <a:pPr>
              <a:buNone/>
            </a:pP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gate</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application</a:t>
            </a:r>
            <a:r>
              <a:rPr lang="pl-PL" dirty="0" smtClean="0">
                <a:latin typeface="Times New Roman" pitchFamily="18" charset="0"/>
                <a:cs typeface="Times New Roman" pitchFamily="18" charset="0"/>
              </a:rPr>
              <a:t>/</a:t>
            </a:r>
            <a:r>
              <a:rPr lang="pl-PL" dirty="0" err="1" smtClean="0">
                <a:latin typeface="Times New Roman" pitchFamily="18" charset="0"/>
                <a:cs typeface="Times New Roman" pitchFamily="18" charset="0"/>
              </a:rPr>
              <a:t>startDAQ</a:t>
            </a:r>
            <a:endParaRPr lang="pl-PL"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Zdjęcie po uruchomieniu geometrii</a:t>
            </a:r>
            <a:endParaRPr lang="pl-PL" dirty="0"/>
          </a:p>
        </p:txBody>
      </p:sp>
      <p:pic>
        <p:nvPicPr>
          <p:cNvPr id="11266" name="Picture 2"/>
          <p:cNvPicPr>
            <a:picLocks noChangeAspect="1" noChangeArrowheads="1"/>
          </p:cNvPicPr>
          <p:nvPr/>
        </p:nvPicPr>
        <p:blipFill>
          <a:blip r:embed="rId2" cstate="print"/>
          <a:srcRect/>
          <a:stretch>
            <a:fillRect/>
          </a:stretch>
        </p:blipFill>
        <p:spPr bwMode="auto">
          <a:xfrm>
            <a:off x="2483768" y="2060848"/>
            <a:ext cx="4176464" cy="4303373"/>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Uruchomienie całej symulacji</a:t>
            </a:r>
            <a:endParaRPr lang="pl-PL" dirty="0"/>
          </a:p>
        </p:txBody>
      </p:sp>
      <p:pic>
        <p:nvPicPr>
          <p:cNvPr id="12290" name="Picture 2"/>
          <p:cNvPicPr>
            <a:picLocks noChangeAspect="1" noChangeArrowheads="1"/>
          </p:cNvPicPr>
          <p:nvPr/>
        </p:nvPicPr>
        <p:blipFill>
          <a:blip r:embed="rId2" cstate="print"/>
          <a:srcRect/>
          <a:stretch>
            <a:fillRect/>
          </a:stretch>
        </p:blipFill>
        <p:spPr bwMode="auto">
          <a:xfrm>
            <a:off x="1907704" y="1916832"/>
            <a:ext cx="4429125" cy="432435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Uwaga!!!</a:t>
            </a:r>
            <a:endParaRPr lang="pl-PL" dirty="0"/>
          </a:p>
        </p:txBody>
      </p:sp>
      <p:sp>
        <p:nvSpPr>
          <p:cNvPr id="3" name="Symbol zastępczy zawartości 2"/>
          <p:cNvSpPr>
            <a:spLocks noGrp="1"/>
          </p:cNvSpPr>
          <p:nvPr>
            <p:ph idx="1"/>
          </p:nvPr>
        </p:nvSpPr>
        <p:spPr>
          <a:xfrm>
            <a:off x="457200" y="2348880"/>
            <a:ext cx="8229600" cy="3975720"/>
          </a:xfrm>
        </p:spPr>
        <p:txBody>
          <a:bodyPr>
            <a:normAutofit/>
          </a:bodyPr>
          <a:lstStyle/>
          <a:p>
            <a:r>
              <a:rPr lang="pl-PL" sz="3600" dirty="0" smtClean="0">
                <a:latin typeface="Times New Roman" pitchFamily="18" charset="0"/>
                <a:cs typeface="Times New Roman" pitchFamily="18" charset="0"/>
              </a:rPr>
              <a:t>Na końcu skryptu należy zawsze zainicjalizować symulację linijką kodu: </a:t>
            </a:r>
          </a:p>
          <a:p>
            <a:pPr algn="ctr">
              <a:buNone/>
            </a:pPr>
            <a:r>
              <a:rPr lang="pl-PL" sz="3600" b="1" dirty="0" smtClean="0">
                <a:latin typeface="Times New Roman" pitchFamily="18" charset="0"/>
                <a:cs typeface="Times New Roman" pitchFamily="18" charset="0"/>
              </a:rPr>
              <a:t>  /</a:t>
            </a:r>
            <a:r>
              <a:rPr lang="pl-PL" sz="3600" b="1" dirty="0" err="1" smtClean="0">
                <a:latin typeface="Times New Roman" pitchFamily="18" charset="0"/>
                <a:cs typeface="Times New Roman" pitchFamily="18" charset="0"/>
              </a:rPr>
              <a:t>gate</a:t>
            </a:r>
            <a:r>
              <a:rPr lang="pl-PL" sz="3600" b="1" dirty="0" smtClean="0">
                <a:latin typeface="Times New Roman" pitchFamily="18" charset="0"/>
                <a:cs typeface="Times New Roman" pitchFamily="18" charset="0"/>
              </a:rPr>
              <a:t>/run/</a:t>
            </a:r>
            <a:r>
              <a:rPr lang="pl-PL" sz="3600" b="1" dirty="0" err="1" smtClean="0">
                <a:latin typeface="Times New Roman" pitchFamily="18" charset="0"/>
                <a:cs typeface="Times New Roman" pitchFamily="18" charset="0"/>
              </a:rPr>
              <a:t>initialize</a:t>
            </a:r>
            <a:r>
              <a:rPr lang="pl-PL" sz="3600" b="1" dirty="0" smtClean="0">
                <a:latin typeface="Times New Roman" pitchFamily="18" charset="0"/>
                <a:cs typeface="Times New Roman" pitchFamily="18" charset="0"/>
              </a:rPr>
              <a:t> </a:t>
            </a:r>
          </a:p>
          <a:p>
            <a:pPr>
              <a:buFont typeface="Arial" pitchFamily="34" charset="0"/>
              <a:buChar char="•"/>
            </a:pPr>
            <a:r>
              <a:rPr lang="pl-PL" sz="3600" dirty="0" smtClean="0">
                <a:latin typeface="Times New Roman" pitchFamily="18" charset="0"/>
                <a:cs typeface="Times New Roman" pitchFamily="18" charset="0"/>
              </a:rPr>
              <a:t>Należy pamiętać, że po uruchomieniu symulacji nie ma możliwości zmiany lub dodania zjawisk fizycznych</a:t>
            </a:r>
            <a:endParaRPr lang="pl-PL" sz="36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Bibliografia: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57200" y="2060848"/>
            <a:ext cx="8229600" cy="4263752"/>
          </a:xfrm>
        </p:spPr>
        <p:txBody>
          <a:bodyPr>
            <a:normAutofit fontScale="55000" lnSpcReduction="20000"/>
          </a:bodyPr>
          <a:lstStyle/>
          <a:p>
            <a:r>
              <a:rPr lang="pl-PL" sz="3600" dirty="0" smtClean="0">
                <a:latin typeface="Times New Roman" pitchFamily="18" charset="0"/>
                <a:cs typeface="Times New Roman" pitchFamily="18" charset="0"/>
              </a:rPr>
              <a:t>http://www.opengatecollaboration.org/</a:t>
            </a:r>
          </a:p>
          <a:p>
            <a:r>
              <a:rPr lang="pl-PL" sz="3600" dirty="0" smtClean="0">
                <a:latin typeface="Times New Roman" pitchFamily="18" charset="0"/>
                <a:cs typeface="Times New Roman" pitchFamily="18" charset="0"/>
              </a:rPr>
              <a:t>Małgorzata Nowina-Konopka, Instytut Fizyki Jądrowej PAN, Kraków. Terapia </a:t>
            </a:r>
            <a:r>
              <a:rPr lang="pl-PL" sz="3600" dirty="0" err="1" smtClean="0">
                <a:latin typeface="Times New Roman" pitchFamily="18" charset="0"/>
                <a:cs typeface="Times New Roman" pitchFamily="18" charset="0"/>
              </a:rPr>
              <a:t>hadronowa</a:t>
            </a:r>
            <a:r>
              <a:rPr lang="pl-PL" sz="3600" dirty="0" smtClean="0">
                <a:latin typeface="Times New Roman" pitchFamily="18" charset="0"/>
                <a:cs typeface="Times New Roman" pitchFamily="18" charset="0"/>
              </a:rPr>
              <a:t> w Krakowie.</a:t>
            </a:r>
          </a:p>
          <a:p>
            <a:r>
              <a:rPr lang="pl-PL" sz="3600" dirty="0" smtClean="0">
                <a:latin typeface="Times New Roman" pitchFamily="18" charset="0"/>
                <a:cs typeface="Times New Roman" pitchFamily="18" charset="0"/>
              </a:rPr>
              <a:t>Praca zbiorowa pod redakcją A. Z. Hrynkiewicza. Fizyczne metody diagnostyki medycznej i terapii</a:t>
            </a:r>
          </a:p>
          <a:p>
            <a:r>
              <a:rPr lang="pl-PL" sz="3600" dirty="0" err="1" smtClean="0">
                <a:latin typeface="Times New Roman" pitchFamily="18" charset="0"/>
                <a:cs typeface="Times New Roman" pitchFamily="18" charset="0"/>
              </a:rPr>
              <a:t>Low</a:t>
            </a:r>
            <a:r>
              <a:rPr lang="pl-PL" sz="3600" dirty="0" smtClean="0">
                <a:latin typeface="Times New Roman" pitchFamily="18" charset="0"/>
                <a:cs typeface="Times New Roman" pitchFamily="18" charset="0"/>
              </a:rPr>
              <a:t> Energy </a:t>
            </a:r>
            <a:r>
              <a:rPr lang="pl-PL" sz="3600" dirty="0" err="1" smtClean="0">
                <a:latin typeface="Times New Roman" pitchFamily="18" charset="0"/>
                <a:cs typeface="Times New Roman" pitchFamily="18" charset="0"/>
              </a:rPr>
              <a:t>Electromagnetic</a:t>
            </a:r>
            <a:r>
              <a:rPr lang="pl-PL" sz="3600" dirty="0" smtClean="0">
                <a:latin typeface="Times New Roman" pitchFamily="18" charset="0"/>
                <a:cs typeface="Times New Roman" pitchFamily="18" charset="0"/>
              </a:rPr>
              <a:t> </a:t>
            </a:r>
            <a:r>
              <a:rPr lang="pl-PL" sz="3600" dirty="0" err="1" smtClean="0">
                <a:latin typeface="Times New Roman" pitchFamily="18" charset="0"/>
                <a:cs typeface="Times New Roman" pitchFamily="18" charset="0"/>
              </a:rPr>
              <a:t>Physics</a:t>
            </a:r>
            <a:r>
              <a:rPr lang="pl-PL"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Geant4 Low Energy Electromagnetic Physics Working group</a:t>
            </a:r>
            <a:endParaRPr lang="pl-PL" sz="3600" dirty="0" smtClean="0">
              <a:latin typeface="Times New Roman" pitchFamily="18" charset="0"/>
              <a:cs typeface="Times New Roman" pitchFamily="18" charset="0"/>
            </a:endParaRPr>
          </a:p>
          <a:p>
            <a:r>
              <a:rPr lang="pl-PL" sz="3600" dirty="0" smtClean="0">
                <a:latin typeface="Times New Roman" pitchFamily="18" charset="0"/>
                <a:cs typeface="Times New Roman" pitchFamily="18" charset="0"/>
              </a:rPr>
              <a:t>http://www.fuw.edu.pl/~bbrzozow/FizMed/News.html</a:t>
            </a:r>
          </a:p>
          <a:p>
            <a:r>
              <a:rPr lang="pl-PL" sz="3600" dirty="0" smtClean="0">
                <a:latin typeface="Times New Roman" pitchFamily="18" charset="0"/>
                <a:cs typeface="Times New Roman" pitchFamily="18" charset="0"/>
              </a:rPr>
              <a:t>Rysunki zaczerpnięto ze strony: </a:t>
            </a:r>
            <a:r>
              <a:rPr lang="pl-PL" sz="3600" dirty="0" err="1" smtClean="0">
                <a:latin typeface="Times New Roman" pitchFamily="18" charset="0"/>
                <a:cs typeface="Times New Roman" pitchFamily="18" charset="0"/>
                <a:hlinkClick r:id="rId2"/>
              </a:rPr>
              <a:t>www.opengatecollaboration.org</a:t>
            </a:r>
            <a:r>
              <a:rPr lang="pl-PL" sz="3600" dirty="0" smtClean="0">
                <a:latin typeface="Times New Roman" pitchFamily="18" charset="0"/>
                <a:cs typeface="Times New Roman" pitchFamily="18" charset="0"/>
              </a:rPr>
              <a:t> oraz prezentacji: </a:t>
            </a:r>
          </a:p>
          <a:p>
            <a:pPr>
              <a:buNone/>
            </a:pPr>
            <a:r>
              <a:rPr lang="pl-PL" sz="3600" dirty="0" smtClean="0">
                <a:latin typeface="Times New Roman" pitchFamily="18" charset="0"/>
                <a:cs typeface="Times New Roman" pitchFamily="18" charset="0"/>
              </a:rPr>
              <a:t>	Lydia MAIGNE, </a:t>
            </a:r>
            <a:r>
              <a:rPr lang="pl-PL" sz="3600" dirty="0" err="1" smtClean="0">
                <a:latin typeface="Times New Roman" pitchFamily="18" charset="0"/>
                <a:cs typeface="Times New Roman" pitchFamily="18" charset="0"/>
              </a:rPr>
              <a:t>Yann</a:t>
            </a:r>
            <a:r>
              <a:rPr lang="pl-PL" sz="3600" dirty="0" smtClean="0">
                <a:latin typeface="Times New Roman" pitchFamily="18" charset="0"/>
                <a:cs typeface="Times New Roman" pitchFamily="18" charset="0"/>
              </a:rPr>
              <a:t> PERROT,  „</a:t>
            </a:r>
            <a:r>
              <a:rPr lang="en-US" sz="3600" dirty="0" smtClean="0">
                <a:latin typeface="Times New Roman" pitchFamily="18" charset="0"/>
                <a:cs typeface="Times New Roman" pitchFamily="18" charset="0"/>
              </a:rPr>
              <a:t> Build the architecture of a simulation step by step</a:t>
            </a:r>
            <a:r>
              <a:rPr lang="pl-PL" sz="3600" dirty="0" smtClean="0">
                <a:latin typeface="Times New Roman" pitchFamily="18" charset="0"/>
                <a:cs typeface="Times New Roman" pitchFamily="18" charset="0"/>
              </a:rPr>
              <a:t>”, France 2012</a:t>
            </a:r>
          </a:p>
          <a:p>
            <a:r>
              <a:rPr lang="pl-PL" sz="3600" dirty="0" err="1" smtClean="0">
                <a:latin typeface="Times New Roman" pitchFamily="18" charset="0"/>
                <a:cs typeface="Times New Roman" pitchFamily="18" charset="0"/>
              </a:rPr>
              <a:t>Uwe</a:t>
            </a:r>
            <a:r>
              <a:rPr lang="pl-PL" sz="3600" dirty="0" smtClean="0">
                <a:latin typeface="Times New Roman" pitchFamily="18" charset="0"/>
                <a:cs typeface="Times New Roman" pitchFamily="18" charset="0"/>
              </a:rPr>
              <a:t> Pietrzyk , </a:t>
            </a:r>
            <a:r>
              <a:rPr lang="pl-PL" sz="3600" dirty="0" err="1" smtClean="0">
                <a:latin typeface="Times New Roman" pitchFamily="18" charset="0"/>
                <a:cs typeface="Times New Roman" pitchFamily="18" charset="0"/>
              </a:rPr>
              <a:t>Users</a:t>
            </a:r>
            <a:r>
              <a:rPr lang="pl-PL" sz="3600" dirty="0" smtClean="0">
                <a:latin typeface="Times New Roman" pitchFamily="18" charset="0"/>
                <a:cs typeface="Times New Roman" pitchFamily="18" charset="0"/>
              </a:rPr>
              <a:t> Guide V6.2, 2013</a:t>
            </a:r>
          </a:p>
          <a:p>
            <a:r>
              <a:rPr lang="pl-PL" sz="3600" dirty="0" smtClean="0">
                <a:latin typeface="Times New Roman" pitchFamily="18" charset="0"/>
                <a:cs typeface="Times New Roman" pitchFamily="18" charset="0"/>
              </a:rPr>
              <a:t>Symulacja zaczerpnięta z przykładów symulacji </a:t>
            </a:r>
            <a:r>
              <a:rPr lang="pl-PL" sz="3600" dirty="0" err="1" smtClean="0">
                <a:latin typeface="Times New Roman" pitchFamily="18" charset="0"/>
                <a:cs typeface="Times New Roman" pitchFamily="18" charset="0"/>
              </a:rPr>
              <a:t>Gate</a:t>
            </a:r>
            <a:r>
              <a:rPr lang="pl-PL" sz="3600" dirty="0" smtClean="0">
                <a:latin typeface="Times New Roman" pitchFamily="18" charset="0"/>
                <a:cs typeface="Times New Roman" pitchFamily="18" charset="0"/>
              </a:rPr>
              <a:t> ( przykłady symulacji umieszczone są w folderze po zainstalowaniu </a:t>
            </a:r>
            <a:r>
              <a:rPr lang="pl-PL" sz="3600" dirty="0" err="1" smtClean="0">
                <a:latin typeface="Times New Roman" pitchFamily="18" charset="0"/>
                <a:cs typeface="Times New Roman" pitchFamily="18" charset="0"/>
              </a:rPr>
              <a:t>Gate</a:t>
            </a:r>
            <a:r>
              <a:rPr lang="pl-PL" sz="3600" dirty="0" smtClean="0">
                <a:latin typeface="Times New Roman" pitchFamily="18" charset="0"/>
                <a:cs typeface="Times New Roman" pitchFamily="18" charset="0"/>
              </a:rPr>
              <a:t> na wirtualnej maszynie).</a:t>
            </a:r>
          </a:p>
          <a:p>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1306</TotalTime>
  <Words>2525</Words>
  <Application>Microsoft Office PowerPoint</Application>
  <PresentationFormat>Pokaz na ekranie (4:3)</PresentationFormat>
  <Paragraphs>414</Paragraphs>
  <Slides>98</Slides>
  <Notes>0</Notes>
  <HiddenSlides>0</HiddenSlides>
  <MMClips>0</MMClips>
  <ScaleCrop>false</ScaleCrop>
  <HeadingPairs>
    <vt:vector size="4" baseType="variant">
      <vt:variant>
        <vt:lpstr>Motyw</vt:lpstr>
      </vt:variant>
      <vt:variant>
        <vt:i4>1</vt:i4>
      </vt:variant>
      <vt:variant>
        <vt:lpstr>Tytuły slajdów</vt:lpstr>
      </vt:variant>
      <vt:variant>
        <vt:i4>98</vt:i4>
      </vt:variant>
    </vt:vector>
  </HeadingPairs>
  <TitlesOfParts>
    <vt:vector size="99" baseType="lpstr">
      <vt:lpstr>Przepływ</vt:lpstr>
      <vt:lpstr>Środowisko GATE do modelowania procesów radiodiagnostyki i radioterapii</vt:lpstr>
      <vt:lpstr>Cel pracy</vt:lpstr>
      <vt:lpstr>GATE</vt:lpstr>
      <vt:lpstr>SPECT (ang. Single Photon Emission Computed Tomography)</vt:lpstr>
      <vt:lpstr>SPECT</vt:lpstr>
      <vt:lpstr>PET (ang. Positron Emission Tomography) </vt:lpstr>
      <vt:lpstr>PET</vt:lpstr>
      <vt:lpstr>Radioterapia standardowa</vt:lpstr>
      <vt:lpstr>Rozkład wiązki w fantomie wodnym </vt:lpstr>
      <vt:lpstr>Radioterapia hadronowa</vt:lpstr>
      <vt:lpstr>Pik Bragga w terapii hadronowej</vt:lpstr>
      <vt:lpstr>Geant4</vt:lpstr>
      <vt:lpstr>Powstanie GATE</vt:lpstr>
      <vt:lpstr>Zastosowania GATE</vt:lpstr>
      <vt:lpstr>Co można stworzyć?</vt:lpstr>
      <vt:lpstr>GATE technicznie</vt:lpstr>
      <vt:lpstr>Publikacje i cytowania</vt:lpstr>
      <vt:lpstr>Publikacje</vt:lpstr>
      <vt:lpstr>Publikacja, która otrzymała nagrodę za największą liczbę cytowań</vt:lpstr>
      <vt:lpstr>Prosty dostęp do dokumentacji GATE</vt:lpstr>
      <vt:lpstr>Dlaczego Gate?</vt:lpstr>
      <vt:lpstr>Od czego zacząć?</vt:lpstr>
      <vt:lpstr>Slajd 23</vt:lpstr>
      <vt:lpstr>Maszyna wirtualna</vt:lpstr>
      <vt:lpstr>Dalej…</vt:lpstr>
      <vt:lpstr>Tworzymy nową maszynę</vt:lpstr>
      <vt:lpstr>Slajd 27</vt:lpstr>
      <vt:lpstr>Wybieramy rozmiar pamięci</vt:lpstr>
      <vt:lpstr>Tworzymy dysk twardy z vGate</vt:lpstr>
      <vt:lpstr>Ustawiamy opcje przyspieszania          w 3D </vt:lpstr>
      <vt:lpstr>Otwieramy maszynę wirtualną z   Gate</vt:lpstr>
      <vt:lpstr>Wpisywanie HASŁA</vt:lpstr>
      <vt:lpstr>Zamiana klawiatury z francuskiej na angielską cz1.</vt:lpstr>
      <vt:lpstr>Zamiana klawiatury z francuskiej na angielską cz2.</vt:lpstr>
      <vt:lpstr>Zamiana klawiatury z francuskiej na angielską cz3.</vt:lpstr>
      <vt:lpstr>Zamiana klawiatury z francuskiej na angielską cz4.</vt:lpstr>
      <vt:lpstr>Zamiana klawiatury z francuskiej na angielską cz5.</vt:lpstr>
      <vt:lpstr>Uruchomienie terminalu i Gate</vt:lpstr>
      <vt:lpstr>Podstawowe komendy w terminalu</vt:lpstr>
      <vt:lpstr>Tworzenie skryptu</vt:lpstr>
      <vt:lpstr>Tworzenie skryptu, architektura kodu  </vt:lpstr>
      <vt:lpstr>Czym jest świat?</vt:lpstr>
      <vt:lpstr>Geometria</vt:lpstr>
      <vt:lpstr>Świat fizyki:</vt:lpstr>
      <vt:lpstr>Cząstki</vt:lpstr>
      <vt:lpstr>Procesy fizyczne (1)</vt:lpstr>
      <vt:lpstr>Procesy fizyczne (2)</vt:lpstr>
      <vt:lpstr>Procesy fizyczne (3)</vt:lpstr>
      <vt:lpstr>Fizyczne modele:</vt:lpstr>
      <vt:lpstr>Standard Model</vt:lpstr>
      <vt:lpstr>Penelope Model </vt:lpstr>
      <vt:lpstr>Przykładowy zrzut ekranu z tak zwanym „shower„ otrzymanym dla elektronów o energii 10 MeV w wodzie, z zastosowaniem modelu Penelope</vt:lpstr>
      <vt:lpstr>Livermore Model</vt:lpstr>
      <vt:lpstr>Jak dodać procesy fizyczne do symulacji</vt:lpstr>
      <vt:lpstr>Definiowanie materiałów</vt:lpstr>
      <vt:lpstr>Definiowanie pierwiastków chemicznych</vt:lpstr>
      <vt:lpstr>Materiały (1)</vt:lpstr>
      <vt:lpstr>Materiały (2)</vt:lpstr>
      <vt:lpstr>Materiały (3)</vt:lpstr>
      <vt:lpstr>Symulacja SPECT:</vt:lpstr>
      <vt:lpstr>Tworzenie głównego skryptu programu:</vt:lpstr>
      <vt:lpstr>Tworzenie GEOMETRII:</vt:lpstr>
      <vt:lpstr>Tworzymy SPECThead – czyli system SPECT</vt:lpstr>
      <vt:lpstr>SPECThead</vt:lpstr>
      <vt:lpstr>Osłony (1):</vt:lpstr>
      <vt:lpstr>Osłony (2):</vt:lpstr>
      <vt:lpstr>Tworzenie kształtu kolimatora:</vt:lpstr>
      <vt:lpstr>Kształt kolimatora</vt:lpstr>
      <vt:lpstr>Tworzenie otworów powietrza w kolimatorze:</vt:lpstr>
      <vt:lpstr>Otwory powietrza w kolimatorze</vt:lpstr>
      <vt:lpstr>Tworzymy analogicznie całą tablicę z otworami:</vt:lpstr>
      <vt:lpstr>Tablica z otworami:</vt:lpstr>
      <vt:lpstr>Tworzenie kryształu jodku sodu (NaI):</vt:lpstr>
      <vt:lpstr>Kryształ jodku sodu (NaI):</vt:lpstr>
      <vt:lpstr>Tworzenie komory:</vt:lpstr>
      <vt:lpstr>Komora:</vt:lpstr>
      <vt:lpstr>Tworzenie stołu terapeutycznego</vt:lpstr>
      <vt:lpstr>Stół terapeutyczny</vt:lpstr>
      <vt:lpstr>Definiowanie fantomu</vt:lpstr>
      <vt:lpstr>Fantom</vt:lpstr>
      <vt:lpstr>Tworzenie zamkniętej objętości dla źródła</vt:lpstr>
      <vt:lpstr>Zamknięta objętość dla źródła</vt:lpstr>
      <vt:lpstr>Detektory:</vt:lpstr>
      <vt:lpstr>Phantom SD</vt:lpstr>
      <vt:lpstr>Ustawienia fizyki (1):</vt:lpstr>
      <vt:lpstr>Ustawienia fizyki (2):</vt:lpstr>
      <vt:lpstr>CUTS – ograniczenie występujących zjawisk fizycznych</vt:lpstr>
      <vt:lpstr>Inicjalizacja:</vt:lpstr>
      <vt:lpstr>Ustawianie danych źródła:</vt:lpstr>
      <vt:lpstr>Dodatkowe ustawienia:</vt:lpstr>
      <vt:lpstr>Tworzenie pliku .root</vt:lpstr>
      <vt:lpstr>Ustawianie liczb losowych przy pomocy funkcji RANDOM</vt:lpstr>
      <vt:lpstr>Tworzenie projekcji</vt:lpstr>
      <vt:lpstr>Ustawienie i uruchomienie symulacji:</vt:lpstr>
      <vt:lpstr>Zdjęcie po uruchomieniu geometrii</vt:lpstr>
      <vt:lpstr>Uruchomienie całej symulacji</vt:lpstr>
      <vt:lpstr>Uwaga!!!</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Środowisko GATE do modelowania procesów radiodiagnostyki i radioterapii</dc:title>
  <dc:creator>Basia</dc:creator>
  <cp:lastModifiedBy>Jan</cp:lastModifiedBy>
  <cp:revision>163</cp:revision>
  <dcterms:created xsi:type="dcterms:W3CDTF">2014-01-10T20:06:59Z</dcterms:created>
  <dcterms:modified xsi:type="dcterms:W3CDTF">2014-08-18T23:09:01Z</dcterms:modified>
</cp:coreProperties>
</file>